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8"/>
  </p:notesMasterIdLst>
  <p:sldIdLst>
    <p:sldId id="287" r:id="rId2"/>
    <p:sldId id="274" r:id="rId3"/>
    <p:sldId id="289" r:id="rId4"/>
    <p:sldId id="290" r:id="rId5"/>
    <p:sldId id="275" r:id="rId6"/>
    <p:sldId id="278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560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80E9BD-626B-4E6B-BAE6-A3E0F7106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56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E2F72E-B7BF-49E6-ABAE-D69991D6BD5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11A031-39DD-44E0-BC65-8D648103B65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6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BD0728-61D5-4845-8D18-D0C78F1B07B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4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AEFD3-D586-4135-8520-00C77160551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B65CF0-91BF-4AFE-AAF7-DB3CA65E98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5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F9384-6B81-413E-85BC-A09D911CFCA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7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B2D8-F541-4A60-A7B5-20F444D16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99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05AA-CE86-4201-8BE9-DFF9AB2A3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07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9299-24FE-416F-84BB-40D38F7EF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0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DD19-5D4D-453D-9A87-9D435A042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5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CD39A-58C1-4AE9-95AC-A84DE2DCE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630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B5E5-11E9-445D-ADC2-5359EF006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1F81A-71A9-494D-9EBE-9F13138B8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91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70CAA-FCF4-4C40-8796-C934261BE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72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BEE2-D8E0-4F0E-98ED-159C6330C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03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A5212AD5-E623-4CB9-84DD-5D4371C0C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8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01270-2CB6-4E91-A455-A9356DE61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5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b="0" i="0" u="none">
              <a:latin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1B4B7"/>
                </a:solidFill>
              </a:defRPr>
            </a:lvl1pPr>
          </a:lstStyle>
          <a:p>
            <a:fld id="{C99E1A0E-A2E3-46C4-A037-251F45335F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68" r:id="rId2"/>
    <p:sldLayoutId id="2147483875" r:id="rId3"/>
    <p:sldLayoutId id="2147483869" r:id="rId4"/>
    <p:sldLayoutId id="2147483876" r:id="rId5"/>
    <p:sldLayoutId id="2147483870" r:id="rId6"/>
    <p:sldLayoutId id="2147483871" r:id="rId7"/>
    <p:sldLayoutId id="2147483877" r:id="rId8"/>
    <p:sldLayoutId id="2147483878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resources/tdc02/sci/life/gen/babiesbydesign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evolution/library/01/5/l_015_0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tdc02.sci.life.repro.asexual/asexual-reproducers/#.WS3_9evyu1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achersdomain.org/resources/tdc02/sci/life/repro/asexual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My%20Files/My%20Pictures/Biology/yeast_budding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7772400" cy="1143000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chemeClr val="accent2"/>
                </a:solidFill>
                <a:latin typeface="Trebuchet MS" pitchFamily="34" charset="0"/>
              </a:rPr>
              <a:t>CHAPTER 5</a:t>
            </a:r>
            <a:endParaRPr sz="54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1940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Trebuchet MS" panose="020B0603020202020204" pitchFamily="34" charset="0"/>
              </a:rPr>
              <a:t>Asexual Reproduction Types</a:t>
            </a:r>
          </a:p>
          <a:p>
            <a:pPr algn="ctr" eaLnBrk="1" hangingPunct="1"/>
            <a:r>
              <a:rPr lang="en-US" altLang="en-US" sz="36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Section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Spore Formation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54125"/>
            <a:ext cx="3276600" cy="4870450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38100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Some bacteria, micro-organisms and fungi can form spores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Spores are single cells that can grow into a whole new organism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    Ex. </a:t>
            </a:r>
            <a:r>
              <a:rPr lang="en-US" sz="2800" dirty="0" err="1" smtClean="0">
                <a:solidFill>
                  <a:srgbClr val="FFFF00"/>
                </a:solidFill>
                <a:latin typeface="Trebuchet MS" pitchFamily="34" charset="0"/>
              </a:rPr>
              <a:t>Penicillium</a:t>
            </a:r>
            <a:endParaRPr lang="en-US" sz="2800" dirty="0" smtClean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Why Asexual?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162800" y="64008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ヒラギノ角ゴ Pro W3" pitchFamily="1" charset="-128"/>
              </a:rPr>
              <a:t> </a:t>
            </a:r>
            <a:r>
              <a:rPr lang="en-US" altLang="en-US" sz="1600">
                <a:latin typeface="Trebuchet MS" panose="020B0603020202020204" pitchFamily="34" charset="0"/>
                <a:ea typeface="ヒラギノ角ゴ Pro W3" pitchFamily="1" charset="-128"/>
              </a:rPr>
              <a:t>See Page  175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51325" y="2486025"/>
            <a:ext cx="435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ea typeface="ヒラギノ角ゴ Pro W3" pitchFamily="1" charset="-128"/>
            </a:endParaRPr>
          </a:p>
        </p:txBody>
      </p:sp>
      <p:pic>
        <p:nvPicPr>
          <p:cNvPr id="17413" name="Picture 5" descr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490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Human Assisted Cloning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55245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Two types of cloning techniques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latin typeface="Trebuchet MS" pitchFamily="34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Reproductive</a:t>
            </a: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Therapeutic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8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Reproductive Cloning </a:t>
            </a:r>
            <a:endParaRPr lang="en-US" sz="2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dirty="0">
                <a:latin typeface="Trebuchet MS" pitchFamily="34" charset="0"/>
              </a:rPr>
              <a:t>P</a:t>
            </a:r>
            <a:r>
              <a:rPr lang="en-US" sz="2800" dirty="0" smtClean="0">
                <a:latin typeface="Trebuchet MS" pitchFamily="34" charset="0"/>
              </a:rPr>
              <a:t>urpose is to produce a genetic duplicate of an existing or dead organism.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70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Steps involved (adult DNA cloning) :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rgbClr val="FFFF00"/>
              </a:buClr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Remove nucleus from an egg cell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rgbClr val="FFFF00"/>
              </a:buClr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Remove a mammary gland cell from an adult female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rgbClr val="FFFF00"/>
              </a:buClr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Electricity fuses the mammary cell and egg cell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rgbClr val="FFFF00"/>
              </a:buClr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Fused cell begins dividing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rgbClr val="FFFF00"/>
              </a:buClr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Dividing embryo is inserted into surrogate mother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45250" y="6421438"/>
            <a:ext cx="243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ヒラギノ角ゴ Pro W3" pitchFamily="1" charset="-128"/>
              </a:rPr>
              <a:t> </a:t>
            </a:r>
            <a:r>
              <a:rPr lang="en-US" altLang="en-US" sz="1600">
                <a:latin typeface="Trebuchet MS" panose="020B0603020202020204" pitchFamily="34" charset="0"/>
                <a:ea typeface="ヒラギノ角ゴ Pro W3" pitchFamily="1" charset="-128"/>
              </a:rPr>
              <a:t>See Pages 176 - 177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656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Reproductive Cloning</a:t>
            </a:r>
          </a:p>
        </p:txBody>
      </p:sp>
      <p:pic>
        <p:nvPicPr>
          <p:cNvPr id="19459" name="Picture 3" descr="bc9_u2c5_p177_fig5_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4463"/>
            <a:ext cx="72390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Therapeutic Cloning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71628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Purpose is to correct health problems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rgbClr val="FFFF00"/>
              </a:buClr>
            </a:pPr>
            <a:r>
              <a:rPr lang="en-US" altLang="en-US" sz="2800" b="1" smtClean="0">
                <a:solidFill>
                  <a:srgbClr val="FFFF00"/>
                </a:solidFill>
                <a:latin typeface="Trebuchet MS" panose="020B0603020202020204" pitchFamily="34" charset="0"/>
              </a:rPr>
              <a:t>Stem cells 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Cells that can become different types of cells 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Can be used to replace cells</a:t>
            </a:r>
            <a:br>
              <a:rPr lang="en-US" altLang="en-US" sz="2800" smtClean="0">
                <a:latin typeface="Trebuchet MS" panose="020B0603020202020204" pitchFamily="34" charset="0"/>
              </a:rPr>
            </a:br>
            <a:r>
              <a:rPr lang="en-US" altLang="en-US" sz="2800" smtClean="0">
                <a:latin typeface="Trebuchet MS" panose="020B0603020202020204" pitchFamily="34" charset="0"/>
              </a:rPr>
              <a:t>damaged from injuries or disease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Diabetes, spinal injuries, Parkinson’s</a:t>
            </a:r>
            <a:br>
              <a:rPr lang="en-US" altLang="en-US" sz="2800" smtClean="0">
                <a:latin typeface="Trebuchet MS" panose="020B0603020202020204" pitchFamily="34" charset="0"/>
              </a:rPr>
            </a:br>
            <a:r>
              <a:rPr lang="en-US" altLang="en-US" sz="2800" smtClean="0">
                <a:latin typeface="Trebuchet MS" panose="020B0603020202020204" pitchFamily="34" charset="0"/>
              </a:rPr>
              <a:t>disease are only a few that can</a:t>
            </a:r>
            <a:br>
              <a:rPr lang="en-US" altLang="en-US" sz="2800" smtClean="0">
                <a:latin typeface="Trebuchet MS" panose="020B0603020202020204" pitchFamily="34" charset="0"/>
              </a:rPr>
            </a:br>
            <a:r>
              <a:rPr lang="en-US" altLang="en-US" sz="2800" smtClean="0">
                <a:latin typeface="Trebuchet MS" panose="020B0603020202020204" pitchFamily="34" charset="0"/>
              </a:rPr>
              <a:t>benefit from </a:t>
            </a:r>
            <a:r>
              <a:rPr lang="en-US" altLang="en-US" sz="2800" smtClean="0">
                <a:solidFill>
                  <a:srgbClr val="FF0000"/>
                </a:solidFill>
                <a:latin typeface="Trebuchet MS" panose="020B0603020202020204" pitchFamily="34" charset="0"/>
              </a:rPr>
              <a:t>stem cell therapy</a:t>
            </a:r>
          </a:p>
          <a:p>
            <a:pPr marL="952500" lvl="1" indent="-4953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latin typeface="Trebuchet MS" panose="020B0603020202020204" pitchFamily="34" charset="0"/>
              </a:rPr>
              <a:t>Controversial because the best</a:t>
            </a:r>
            <a:br>
              <a:rPr lang="en-US" altLang="en-US" sz="2800" smtClean="0">
                <a:latin typeface="Trebuchet MS" panose="020B0603020202020204" pitchFamily="34" charset="0"/>
              </a:rPr>
            </a:br>
            <a:r>
              <a:rPr lang="en-US" altLang="en-US" sz="2800" smtClean="0">
                <a:latin typeface="Trebuchet MS" panose="020B0603020202020204" pitchFamily="34" charset="0"/>
              </a:rPr>
              <a:t>stem cells are from embryos which</a:t>
            </a:r>
            <a:br>
              <a:rPr lang="en-US" altLang="en-US" sz="2800" smtClean="0">
                <a:latin typeface="Trebuchet MS" panose="020B0603020202020204" pitchFamily="34" charset="0"/>
              </a:rPr>
            </a:br>
            <a:r>
              <a:rPr lang="en-US" altLang="en-US" sz="2800" smtClean="0">
                <a:latin typeface="Trebuchet MS" panose="020B0603020202020204" pitchFamily="34" charset="0"/>
              </a:rPr>
              <a:t>are destroyed when harvesting cells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610350" y="6324600"/>
            <a:ext cx="224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ea typeface="ヒラギノ角ゴ Pro W3" pitchFamily="1" charset="-128"/>
              </a:rPr>
              <a:t> </a:t>
            </a:r>
            <a:r>
              <a:rPr lang="en-US" altLang="en-US" sz="1600">
                <a:latin typeface="Trebuchet MS" panose="020B0603020202020204" pitchFamily="34" charset="0"/>
                <a:ea typeface="ヒラギノ角ゴ Pro W3" pitchFamily="1" charset="-128"/>
              </a:rPr>
              <a:t>See pages 177 - 178 </a:t>
            </a:r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6602413" y="3886200"/>
            <a:ext cx="2514600" cy="1905000"/>
            <a:chOff x="96" y="3264"/>
            <a:chExt cx="1584" cy="912"/>
          </a:xfrm>
        </p:grpSpPr>
        <p:sp>
          <p:nvSpPr>
            <p:cNvPr id="20486" name="AutoShape 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96" y="3264"/>
              <a:ext cx="1584" cy="91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348" y="3673"/>
              <a:ext cx="108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  <a:latin typeface="Trebuchet MS" panose="020B0603020202020204" pitchFamily="34" charset="0"/>
                  <a:hlinkClick r:id="rId3"/>
                </a:rPr>
                <a:t>Cloning</a:t>
              </a:r>
              <a:r>
                <a:rPr lang="en-US" altLang="en-US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 - debate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69635" grpId="0" build="p" bldLvl="2"/>
      <p:bldP spid="204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Therapeutic Cloning</a:t>
            </a:r>
          </a:p>
        </p:txBody>
      </p:sp>
      <p:pic>
        <p:nvPicPr>
          <p:cNvPr id="21507" name="Picture 3" descr="bc9_u2c5_p178_fig5_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988"/>
            <a:ext cx="79248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990600"/>
            <a:ext cx="7505700" cy="4754563"/>
          </a:xfrm>
        </p:spPr>
        <p:txBody>
          <a:bodyPr/>
          <a:lstStyle/>
          <a:p>
            <a:pPr marL="36512" indent="0" eaLnBrk="1" hangingPunct="1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CA" sz="2800" dirty="0" smtClean="0">
                <a:latin typeface="Trebuchet MS" pitchFamily="34" charset="0"/>
              </a:rPr>
              <a:t>Can you…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>
                <a:latin typeface="Trebuchet MS" pitchFamily="34" charset="0"/>
              </a:rPr>
              <a:t>Explain what asexual reproduction is?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>
                <a:latin typeface="Trebuchet MS" pitchFamily="34" charset="0"/>
              </a:rPr>
              <a:t>Explain the different methods of asexual reproduction?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>
                <a:latin typeface="Trebuchet MS" pitchFamily="34" charset="0"/>
              </a:rPr>
              <a:t>What are some of the benefits of reproducing asexually?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>
                <a:latin typeface="Trebuchet MS" pitchFamily="34" charset="0"/>
              </a:rPr>
              <a:t>What are some of the problems with reproducing asexually?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>
                <a:latin typeface="Trebuchet MS" pitchFamily="34" charset="0"/>
              </a:rPr>
              <a:t>What is Reproductive Cloning?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CA" sz="2800" dirty="0" smtClean="0">
                <a:latin typeface="Trebuchet MS" pitchFamily="34" charset="0"/>
              </a:rPr>
              <a:t>What is Therapeutic Cloning?</a:t>
            </a:r>
            <a:endParaRPr lang="en-US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5363"/>
            <a:ext cx="8153400" cy="5005387"/>
          </a:xfrm>
        </p:spPr>
        <p:txBody>
          <a:bodyPr/>
          <a:lstStyle/>
          <a:p>
            <a:pPr marL="36512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Remember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Trebuchet MS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ost of the time (~95%) the cell is in interphase (doing its job, growing, surviving, etc.).</a:t>
            </a:r>
          </a:p>
          <a:p>
            <a:pPr eaLnBrk="1" hangingPunct="1"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Trebuchet MS" pitchFamily="34" charset="0"/>
              </a:rPr>
              <a:t>W</a:t>
            </a:r>
            <a:r>
              <a:rPr lang="en-US" sz="2400" dirty="0" smtClean="0">
                <a:solidFill>
                  <a:srgbClr val="FFFF00"/>
                </a:solidFill>
                <a:latin typeface="Trebuchet MS" pitchFamily="34" charset="0"/>
              </a:rPr>
              <a:t>hen a cell gets too big (its volume outgrows its surface area), it must divide/reproduce.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CA" sz="2800" dirty="0" smtClean="0">
                <a:latin typeface="Trebuchet MS" pitchFamily="34" charset="0"/>
              </a:rPr>
              <a:t>Some animals have adopted a reproductive strategy that is as simple and efficient as that of a cell.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CA" sz="2800" dirty="0" smtClean="0">
                <a:latin typeface="Trebuchet MS" pitchFamily="34" charset="0"/>
              </a:rPr>
              <a:t>In order to reproduce they create an identical copy of themselves using the same process of mitosis that a single cells uses.</a:t>
            </a:r>
          </a:p>
          <a:p>
            <a:pPr marL="36512" indent="0" eaLnBrk="1" hangingPunct="1">
              <a:buClr>
                <a:srgbClr val="FFFF00"/>
              </a:buClr>
              <a:buFont typeface="Wingdings 2" panose="05020102010507070707" pitchFamily="18" charset="2"/>
              <a:buNone/>
              <a:defRPr/>
            </a:pPr>
            <a:endParaRPr lang="en-US" sz="2800" dirty="0" smtClean="0"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1438"/>
            <a:ext cx="72501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Asexual Reproduction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CA" sz="3200" dirty="0" smtClean="0">
                <a:solidFill>
                  <a:srgbClr val="FFFF00"/>
                </a:solidFill>
                <a:latin typeface="Trebuchet MS" pitchFamily="34" charset="0"/>
              </a:rPr>
              <a:t>Asexual reproduction </a:t>
            </a:r>
            <a:r>
              <a:rPr lang="en-CA" sz="3200" dirty="0" smtClean="0">
                <a:latin typeface="Trebuchet MS" pitchFamily="34" charset="0"/>
              </a:rPr>
              <a:t>produces offspring that are an </a:t>
            </a:r>
            <a:r>
              <a:rPr lang="en-CA" sz="3200" dirty="0" smtClean="0">
                <a:solidFill>
                  <a:srgbClr val="FF0000"/>
                </a:solidFill>
                <a:latin typeface="Trebuchet MS" pitchFamily="34" charset="0"/>
              </a:rPr>
              <a:t>exact genetic copy </a:t>
            </a:r>
            <a:r>
              <a:rPr lang="en-CA" sz="3200" dirty="0" smtClean="0">
                <a:latin typeface="Trebuchet MS" pitchFamily="34" charset="0"/>
              </a:rPr>
              <a:t>of the parent </a:t>
            </a:r>
          </a:p>
          <a:p>
            <a:pPr marL="36512" indent="0" eaLnBrk="1" hangingPunct="1">
              <a:buClr>
                <a:schemeClr val="tx1"/>
              </a:buClr>
              <a:buNone/>
              <a:defRPr/>
            </a:pPr>
            <a:r>
              <a:rPr lang="en-CA" sz="3200" dirty="0">
                <a:latin typeface="Trebuchet MS" pitchFamily="34" charset="0"/>
                <a:sym typeface="Wingdings" pitchFamily="2" charset="2"/>
              </a:rPr>
              <a:t>	</a:t>
            </a:r>
            <a:r>
              <a:rPr lang="en-CA" sz="3200" dirty="0" smtClean="0">
                <a:latin typeface="Trebuchet MS" pitchFamily="34" charset="0"/>
                <a:sym typeface="Wingdings" pitchFamily="2" charset="2"/>
              </a:rPr>
              <a:t></a:t>
            </a:r>
            <a:r>
              <a:rPr lang="en-CA" sz="3200" dirty="0" smtClean="0">
                <a:latin typeface="Trebuchet MS" pitchFamily="34" charset="0"/>
              </a:rPr>
              <a:t> called a </a:t>
            </a:r>
            <a:r>
              <a:rPr lang="en-US" sz="3200" b="1" dirty="0" smtClean="0">
                <a:solidFill>
                  <a:srgbClr val="FFC000"/>
                </a:solidFill>
                <a:latin typeface="Trebuchet MS" pitchFamily="34" charset="0"/>
                <a:hlinkClick r:id="rId3"/>
              </a:rPr>
              <a:t>clone</a:t>
            </a:r>
            <a:r>
              <a:rPr lang="en-US" sz="3200" b="1" dirty="0" smtClean="0">
                <a:solidFill>
                  <a:srgbClr val="FFC000"/>
                </a:solidFill>
                <a:latin typeface="Trebuchet MS" pitchFamily="34" charset="0"/>
              </a:rPr>
              <a:t> </a:t>
            </a:r>
            <a:endParaRPr lang="en-US" sz="3200" dirty="0" smtClean="0">
              <a:solidFill>
                <a:srgbClr val="FFC000"/>
              </a:solidFill>
              <a:latin typeface="Trebuchet MS" pitchFamily="34" charset="0"/>
            </a:endParaRPr>
          </a:p>
          <a:p>
            <a:pPr marL="36512" indent="0" eaLnBrk="1" hangingPunct="1">
              <a:buClr>
                <a:schemeClr val="tx1"/>
              </a:buClr>
              <a:buNone/>
              <a:defRPr/>
            </a:pPr>
            <a:r>
              <a:rPr lang="en-US" sz="3200" dirty="0" smtClean="0">
                <a:latin typeface="Trebuchet MS" pitchFamily="34" charset="0"/>
                <a:sym typeface="Wingdings" panose="05000000000000000000" pitchFamily="2" charset="2"/>
              </a:rPr>
              <a:t>	 offspring will have the exact same 	number of chromosomes as the parent 	cell</a:t>
            </a:r>
            <a:endParaRPr lang="en-US" sz="3200" dirty="0" smtClean="0">
              <a:latin typeface="Trebuchet MS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sz="3200" dirty="0" smtClean="0">
                <a:latin typeface="Trebuchet MS" pitchFamily="34" charset="0"/>
              </a:rPr>
              <a:t>With cloning, only one individual required </a:t>
            </a:r>
          </a:p>
          <a:p>
            <a:pPr marL="36512" indent="0"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3200" dirty="0">
                <a:latin typeface="Trebuchet MS" pitchFamily="34" charset="0"/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rebuchet MS" pitchFamily="34" charset="0"/>
              </a:rPr>
              <a:t>does not require a partner or mate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71438"/>
            <a:ext cx="72501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Asexual Reproduction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 descr="Image result for cloning ce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61" y="2209800"/>
            <a:ext cx="227990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bldLvl="2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Asexual Reproduction</a:t>
            </a:r>
            <a:endParaRPr 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3200" dirty="0">
                <a:latin typeface="Trebuchet MS" pitchFamily="34" charset="0"/>
              </a:rPr>
              <a:t>Cloning is also used in agriculture and research to copy desired organisms, tissues and genes </a:t>
            </a:r>
            <a:endParaRPr lang="en-US" sz="3200" dirty="0" smtClean="0">
              <a:latin typeface="Trebuchet MS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sz="3200" dirty="0">
              <a:latin typeface="Trebuchet MS" pitchFamily="34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sz="3200" dirty="0">
                <a:latin typeface="Trebuchet MS" pitchFamily="34" charset="0"/>
              </a:rPr>
              <a:t>This </a:t>
            </a:r>
            <a:r>
              <a:rPr lang="en-US" sz="3200" dirty="0" smtClean="0">
                <a:latin typeface="Trebuchet MS" pitchFamily="34" charset="0"/>
              </a:rPr>
              <a:t>is how </a:t>
            </a:r>
            <a:r>
              <a:rPr lang="en-US" sz="3200" dirty="0">
                <a:latin typeface="Trebuchet MS" pitchFamily="34" charset="0"/>
              </a:rPr>
              <a:t>the cells of multi-cellular organisms (like your body cells) reproduce and multiply </a:t>
            </a:r>
          </a:p>
          <a:p>
            <a:pPr marL="36512" indent="0" eaLnBrk="1" hangingPunct="1">
              <a:buClr>
                <a:schemeClr val="tx1"/>
              </a:buClr>
              <a:buNone/>
              <a:defRPr/>
            </a:pPr>
            <a:endParaRPr lang="en-US" sz="3200" dirty="0">
              <a:latin typeface="Trebuchet MS" pitchFamily="34" charset="0"/>
            </a:endParaRPr>
          </a:p>
        </p:txBody>
      </p:sp>
      <p:pic>
        <p:nvPicPr>
          <p:cNvPr id="2050" name="Picture 2" descr="Image result for cloning in agri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1246"/>
            <a:ext cx="2543175" cy="17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1913"/>
            <a:ext cx="9067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Asexual Reproduction</a:t>
            </a:r>
            <a:endParaRPr lang="en-US" sz="5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401638" y="1066800"/>
            <a:ext cx="8208962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Trebuchet MS" pitchFamily="34" charset="0"/>
              </a:rPr>
              <a:t>Asexual reproduction is common in many types of plants, single-celled organisms, as well as some multi-cellular organisms.</a:t>
            </a:r>
          </a:p>
          <a:p>
            <a:pPr marL="36512" indent="0"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Types of Asexual Reproduction</a:t>
            </a:r>
          </a:p>
          <a:p>
            <a:pPr lvl="1" eaLnBrk="1" hangingPunct="1"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Binary fission</a:t>
            </a:r>
          </a:p>
          <a:p>
            <a:pPr lvl="1" eaLnBrk="1" hangingPunct="1"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Budding </a:t>
            </a:r>
          </a:p>
          <a:p>
            <a:pPr lvl="1" eaLnBrk="1" hangingPunct="1"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Fragmentation</a:t>
            </a:r>
          </a:p>
          <a:p>
            <a:pPr lvl="1" eaLnBrk="1" hangingPunct="1"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Vegetative reproduction</a:t>
            </a:r>
          </a:p>
          <a:p>
            <a:pPr lvl="1" eaLnBrk="1" hangingPunct="1">
              <a:buClr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rebuchet MS" pitchFamily="34" charset="0"/>
              </a:rPr>
              <a:t>Spore formation</a:t>
            </a:r>
          </a:p>
        </p:txBody>
      </p:sp>
      <p:sp>
        <p:nvSpPr>
          <p:cNvPr id="5" name="Rectangle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9919" y="5486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rebuchet MS" panose="020B0603020202020204" pitchFamily="34" charset="0"/>
                <a:hlinkClick r:id="rId4"/>
              </a:rPr>
              <a:t>Asexual</a:t>
            </a:r>
            <a:r>
              <a:rPr lang="en-US" altLang="en-US" sz="2800" dirty="0">
                <a:latin typeface="Trebuchet MS" panose="020B0603020202020204" pitchFamily="34" charset="0"/>
              </a:rPr>
              <a:t> Reproduction (3 min. video)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7346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423312"/>
            <a:ext cx="4702175" cy="400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19088" y="6350"/>
            <a:ext cx="5524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Binary Fission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4013" y="903288"/>
            <a:ext cx="833278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A single cell (unicellular) splits into two identical copies 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Only one strand of DNA  to be copied.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latin typeface="Trebuchet MS" pitchFamily="34" charset="0"/>
              </a:rPr>
              <a:t>    Ex. Bacteria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Budding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01750"/>
            <a:ext cx="4419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 pitchFamily="34" charset="0"/>
              </a:rPr>
              <a:t>Budding can occur in unicellular or multi-cellular organisms.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Trebuchet MS" pitchFamily="34" charset="0"/>
                <a:hlinkClick r:id="rId2" action="ppaction://hlinkfile"/>
              </a:rPr>
              <a:t>Buds</a:t>
            </a:r>
            <a:r>
              <a:rPr lang="en-US" dirty="0" smtClean="0">
                <a:latin typeface="Trebuchet MS" pitchFamily="34" charset="0"/>
              </a:rPr>
              <a:t> grow (by mitosis) and develop into a new organism </a:t>
            </a:r>
          </a:p>
          <a:p>
            <a:pPr marL="36512" indent="0"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rebuchet MS" pitchFamily="34" charset="0"/>
              </a:rPr>
              <a:t>   Example. Hydra</a:t>
            </a:r>
          </a:p>
          <a:p>
            <a:pPr eaLnBrk="1" hangingPunct="1">
              <a:defRPr/>
            </a:pPr>
            <a:endParaRPr lang="en-US" dirty="0" smtClean="0">
              <a:latin typeface="Trebuchet MS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640" r="5162" b="3844"/>
          <a:stretch>
            <a:fillRect/>
          </a:stretch>
        </p:blipFill>
        <p:spPr bwMode="auto">
          <a:xfrm>
            <a:off x="4870450" y="1295400"/>
            <a:ext cx="36179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Fragmentation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700" dirty="0" smtClean="0">
                <a:latin typeface="Trebuchet MS" pitchFamily="34" charset="0"/>
              </a:rPr>
              <a:t>Part of an organism breaks off due to injury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700" dirty="0" smtClean="0">
                <a:latin typeface="Trebuchet MS" pitchFamily="34" charset="0"/>
              </a:rPr>
              <a:t>The part grows into a clone of the parent </a:t>
            </a:r>
            <a:endParaRPr lang="en-US" sz="270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36512" indent="0"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700" dirty="0" smtClean="0">
                <a:solidFill>
                  <a:srgbClr val="FFFF00"/>
                </a:solidFill>
                <a:latin typeface="Trebuchet MS" pitchFamily="34" charset="0"/>
              </a:rPr>
              <a:t>    Example</a:t>
            </a:r>
            <a:r>
              <a:rPr lang="en-US" sz="2700" dirty="0">
                <a:solidFill>
                  <a:srgbClr val="FFFF00"/>
                </a:solidFill>
                <a:latin typeface="Trebuchet MS" pitchFamily="34" charset="0"/>
              </a:rPr>
              <a:t>.</a:t>
            </a:r>
            <a:r>
              <a:rPr lang="en-US" sz="2700" dirty="0" smtClean="0">
                <a:solidFill>
                  <a:srgbClr val="FFFF00"/>
                </a:solidFill>
                <a:latin typeface="Trebuchet MS" pitchFamily="34" charset="0"/>
              </a:rPr>
              <a:t> Starfish, milfoil</a:t>
            </a:r>
          </a:p>
        </p:txBody>
      </p:sp>
      <p:pic>
        <p:nvPicPr>
          <p:cNvPr id="14340" name="Picture 4" descr="180px-Star_Fish_at_Montana_de_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452938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accent2"/>
                </a:solidFill>
                <a:latin typeface="Trebuchet MS" panose="020B0603020202020204" pitchFamily="34" charset="0"/>
              </a:rPr>
              <a:t>Vegetative Reproduction </a:t>
            </a:r>
          </a:p>
        </p:txBody>
      </p:sp>
      <p:pic>
        <p:nvPicPr>
          <p:cNvPr id="15363" name="Picture 3" descr="bistrawber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4038600"/>
            <a:ext cx="3124200" cy="2478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7350" y="1295400"/>
            <a:ext cx="8382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Trebuchet MS" pitchFamily="34" charset="0"/>
              </a:rPr>
              <a:t>Special cells in plants that develop into structures that form new plants identical to the parent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Trebuchet MS" pitchFamily="34" charset="0"/>
              </a:rPr>
              <a:t>    </a:t>
            </a:r>
            <a:r>
              <a:rPr lang="en-US" sz="2800" dirty="0">
                <a:solidFill>
                  <a:srgbClr val="FFFF00"/>
                </a:solidFill>
                <a:latin typeface="Trebuchet MS" pitchFamily="34" charset="0"/>
              </a:rPr>
              <a:t>Example. Spider plants, grafting fruit trees, 	runners and rhizomes, tubers and bulbs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25747&quot;&gt;&lt;object type=&quot;3&quot; unique_id=&quot;25749&quot;&gt;&lt;property id=&quot;20148&quot; value=&quot;5&quot;/&gt;&lt;property id=&quot;20300&quot; value=&quot;Slide 1 - &amp;quot;CHAPTER 5&amp;quot;&quot;/&gt;&lt;property id=&quot;20307&quot; value=&quot;287&quot;/&gt;&lt;/object&gt;&lt;object type=&quot;3&quot; unique_id=&quot;25750&quot;&gt;&lt;property id=&quot;20148&quot; value=&quot;5&quot;/&gt;&lt;property id=&quot;20300&quot; value=&quot;Slide 2&quot;/&gt;&lt;property id=&quot;20307&quot; value=&quot;274&quot;/&gt;&lt;/object&gt;&lt;object type=&quot;3&quot; unique_id=&quot;25751&quot;&gt;&lt;property id=&quot;20148&quot; value=&quot;5&quot;/&gt;&lt;property id=&quot;20300&quot; value=&quot;Slide 3&quot;/&gt;&lt;property id=&quot;20307&quot; value=&quot;289&quot;/&gt;&lt;/object&gt;&lt;object type=&quot;3&quot; unique_id=&quot;25752&quot;&gt;&lt;property id=&quot;20148&quot; value=&quot;5&quot;/&gt;&lt;property id=&quot;20300&quot; value=&quot;Slide 5 - &amp;quot;Asexual Reproduction&amp;quot;&quot;/&gt;&lt;property id=&quot;20307&quot; value=&quot;275&quot;/&gt;&lt;/object&gt;&lt;object type=&quot;3&quot; unique_id=&quot;25753&quot;&gt;&lt;property id=&quot;20148&quot; value=&quot;5&quot;/&gt;&lt;property id=&quot;20300&quot; value=&quot;Slide 6&quot;/&gt;&lt;property id=&quot;20307&quot; value=&quot;278&quot;/&gt;&lt;/object&gt;&lt;object type=&quot;3&quot; unique_id=&quot;25754&quot;&gt;&lt;property id=&quot;20148&quot; value=&quot;5&quot;/&gt;&lt;property id=&quot;20300&quot; value=&quot;Slide 7 - &amp;quot;Budding&amp;quot;&quot;/&gt;&lt;property id=&quot;20307&quot; value=&quot;276&quot;/&gt;&lt;/object&gt;&lt;object type=&quot;3&quot; unique_id=&quot;25755&quot;&gt;&lt;property id=&quot;20148&quot; value=&quot;5&quot;/&gt;&lt;property id=&quot;20300&quot; value=&quot;Slide 8 - &amp;quot;Fragmentation&amp;quot;&quot;/&gt;&lt;property id=&quot;20307&quot; value=&quot;277&quot;/&gt;&lt;/object&gt;&lt;object type=&quot;3&quot; unique_id=&quot;25756&quot;&gt;&lt;property id=&quot;20148&quot; value=&quot;5&quot;/&gt;&lt;property id=&quot;20300&quot; value=&quot;Slide 9 - &amp;quot;Vegetative Reproduction &amp;quot;&quot;/&gt;&lt;property id=&quot;20307&quot; value=&quot;279&quot;/&gt;&lt;/object&gt;&lt;object type=&quot;3&quot; unique_id=&quot;25757&quot;&gt;&lt;property id=&quot;20148&quot; value=&quot;5&quot;/&gt;&lt;property id=&quot;20300&quot; value=&quot;Slide 10 - &amp;quot;Spore Formation&amp;quot;&quot;/&gt;&lt;property id=&quot;20307&quot; value=&quot;280&quot;/&gt;&lt;/object&gt;&lt;object type=&quot;3&quot; unique_id=&quot;25758&quot;&gt;&lt;property id=&quot;20148&quot; value=&quot;5&quot;/&gt;&lt;property id=&quot;20300&quot; value=&quot;Slide 11 - &amp;quot;Why Asexual?&amp;quot;&quot;/&gt;&lt;property id=&quot;20307&quot; value=&quot;281&quot;/&gt;&lt;/object&gt;&lt;object type=&quot;3&quot; unique_id=&quot;25759&quot;&gt;&lt;property id=&quot;20148&quot; value=&quot;5&quot;/&gt;&lt;property id=&quot;20300&quot; value=&quot;Slide 12 - &amp;quot;Human Assisted Cloning&amp;quot;&quot;/&gt;&lt;property id=&quot;20307&quot; value=&quot;282&quot;/&gt;&lt;/object&gt;&lt;object type=&quot;3&quot; unique_id=&quot;25760&quot;&gt;&lt;property id=&quot;20148&quot; value=&quot;5&quot;/&gt;&lt;property id=&quot;20300&quot; value=&quot;Slide 13 - &amp;quot;Reproductive Cloning&amp;quot;&quot;/&gt;&lt;property id=&quot;20307&quot; value=&quot;283&quot;/&gt;&lt;/object&gt;&lt;object type=&quot;3&quot; unique_id=&quot;25761&quot;&gt;&lt;property id=&quot;20148&quot; value=&quot;5&quot;/&gt;&lt;property id=&quot;20300&quot; value=&quot;Slide 14 - &amp;quot;Therapeutic Cloning&amp;quot;&quot;/&gt;&lt;property id=&quot;20307&quot; value=&quot;284&quot;/&gt;&lt;/object&gt;&lt;object type=&quot;3&quot; unique_id=&quot;25762&quot;&gt;&lt;property id=&quot;20148&quot; value=&quot;5&quot;/&gt;&lt;property id=&quot;20300&quot; value=&quot;Slide 15 - &amp;quot;Therapeutic Cloning&amp;quot;&quot;/&gt;&lt;property id=&quot;20307&quot; value=&quot;285&quot;/&gt;&lt;/object&gt;&lt;object type=&quot;3&quot; unique_id=&quot;25763&quot;&gt;&lt;property id=&quot;20148&quot; value=&quot;5&quot;/&gt;&lt;property id=&quot;20300&quot; value=&quot;Slide 16 - &amp;quot;Summary&amp;quot;&quot;/&gt;&lt;property id=&quot;20307&quot; value=&quot;288&quot;/&gt;&lt;/object&gt;&lt;object type=&quot;3&quot; unique_id=&quot;25833&quot;&gt;&lt;property id=&quot;20148&quot; value=&quot;5&quot;/&gt;&lt;property id=&quot;20300&quot; value=&quot;Slide 4 - &amp;quot;Asexual Reproduction&amp;quot;&quot;/&gt;&lt;property id=&quot;20307&quot; value=&quot;290&quot;/&gt;&lt;/object&gt;&lt;/object&gt;&lt;object type=&quot;8&quot; unique_id=&quot;2578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633</TotalTime>
  <Words>429</Words>
  <Application>Microsoft Office PowerPoint</Application>
  <PresentationFormat>On-screen Show (4:3)</PresentationFormat>
  <Paragraphs>87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Franklin Gothic Book</vt:lpstr>
      <vt:lpstr>Times New Roman</vt:lpstr>
      <vt:lpstr>Trebuchet MS</vt:lpstr>
      <vt:lpstr>Wingdings</vt:lpstr>
      <vt:lpstr>Wingdings 2</vt:lpstr>
      <vt:lpstr>ヒラギノ角ゴ Pro W3</vt:lpstr>
      <vt:lpstr>Technic</vt:lpstr>
      <vt:lpstr>CHAPTER 5</vt:lpstr>
      <vt:lpstr>PowerPoint Presentation</vt:lpstr>
      <vt:lpstr>PowerPoint Presentation</vt:lpstr>
      <vt:lpstr>Asexual Reproduction</vt:lpstr>
      <vt:lpstr>Asexual Reproduction</vt:lpstr>
      <vt:lpstr>PowerPoint Presentation</vt:lpstr>
      <vt:lpstr>Budding</vt:lpstr>
      <vt:lpstr>Fragmentation</vt:lpstr>
      <vt:lpstr>Vegetative Reproduction </vt:lpstr>
      <vt:lpstr>Spore Formation</vt:lpstr>
      <vt:lpstr>Why Asexual?</vt:lpstr>
      <vt:lpstr>Human Assisted Cloning</vt:lpstr>
      <vt:lpstr>Reproductive Cloning</vt:lpstr>
      <vt:lpstr>Therapeutic Cloning</vt:lpstr>
      <vt:lpstr>Therapeutic Cloning</vt:lpstr>
      <vt:lpstr>Summary</vt:lpstr>
    </vt:vector>
  </TitlesOfParts>
  <Company>SD23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and Asexual Reproduction</dc:title>
  <dc:creator>SD23-User</dc:creator>
  <cp:lastModifiedBy>Anthony Greer</cp:lastModifiedBy>
  <cp:revision>45</cp:revision>
  <dcterms:created xsi:type="dcterms:W3CDTF">2008-03-05T20:14:35Z</dcterms:created>
  <dcterms:modified xsi:type="dcterms:W3CDTF">2018-01-16T14:40:58Z</dcterms:modified>
</cp:coreProperties>
</file>