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72" r:id="rId5"/>
    <p:sldId id="260" r:id="rId6"/>
    <p:sldId id="262" r:id="rId7"/>
    <p:sldId id="269" r:id="rId8"/>
    <p:sldId id="266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29D137-1017-4B89-A3A1-EFC14684F9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08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FC030-FEC2-4766-ABE8-DEE268EF1A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4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2426D-C8AE-4F73-89BA-7B24F3376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57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1749-AA7B-408D-8F2B-138930CE44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24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5A083-EDD1-4497-9DFF-AC5757792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99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B61B-A10A-4A9D-867D-4DE011369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57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DE44-1A6D-4A7C-BDEA-3E5B67CCB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21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AD2F-1B43-4F69-A450-FA0D3539E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49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1EA4-969E-4E36-8800-7457ADAC7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94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6BECC-7D3C-473C-9F8C-D34B9FBB53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33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3FD23-84FC-4BC2-B37C-8ECDF475C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66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FBE2E-F693-48EF-AB6B-B73069455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5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9E49B3D6-7EF5-4AC0-B8EA-92FBE3D17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kGWtSmyZK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1100" y="838200"/>
            <a:ext cx="6781800" cy="25590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Physics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Static Charge is Produced by Electron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anose="020B0604020202020204" pitchFamily="34" charset="0"/>
              </a:rPr>
              <a:t>Laws of Static Electricity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700" smtClean="0"/>
              <a:t>Opposite charges attract.</a:t>
            </a:r>
          </a:p>
          <a:p>
            <a:pPr eaLnBrk="1" hangingPunct="1"/>
            <a:endParaRPr lang="en-US" altLang="en-US" sz="2700" smtClean="0"/>
          </a:p>
          <a:p>
            <a:pPr eaLnBrk="1" hangingPunct="1"/>
            <a:r>
              <a:rPr lang="en-US" altLang="en-US" sz="2700" smtClean="0"/>
              <a:t>Like charges repel.</a:t>
            </a:r>
          </a:p>
          <a:p>
            <a:pPr eaLnBrk="1" hangingPunct="1"/>
            <a:endParaRPr lang="en-US" altLang="en-US" sz="2700" smtClean="0"/>
          </a:p>
          <a:p>
            <a:pPr eaLnBrk="1" hangingPunct="1"/>
            <a:r>
              <a:rPr lang="en-US" altLang="en-US" sz="2700" smtClean="0"/>
              <a:t>Neutral objects are attracted  to charged objects.</a:t>
            </a:r>
          </a:p>
        </p:txBody>
      </p:sp>
      <p:sp>
        <p:nvSpPr>
          <p:cNvPr id="12292" name="Rectangle 4"/>
          <p:cNvSpPr>
            <a:spLocks noGrp="1" noChangeArrowheads="1" noTextEdit="1"/>
          </p:cNvSpPr>
          <p:nvPr>
            <p:ph type="clipArt" sz="half" idx="2"/>
          </p:nvPr>
        </p:nvSpPr>
        <p:spPr/>
      </p:sp>
      <p:pic>
        <p:nvPicPr>
          <p:cNvPr id="16389" name="Picture 5" descr="like-unlike-char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267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+mn-lt"/>
              </a:rPr>
              <a:t>Electric Force and Electric Charge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16075"/>
            <a:ext cx="8153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electric force</a:t>
            </a:r>
            <a:r>
              <a:rPr lang="en-US" dirty="0" smtClean="0"/>
              <a:t> that a particle exerts on another particle is </a:t>
            </a:r>
            <a:r>
              <a:rPr lang="en-US" i="1" dirty="0" smtClean="0"/>
              <a:t>directly proportional</a:t>
            </a:r>
            <a:r>
              <a:rPr lang="en-US" dirty="0" smtClean="0"/>
              <a:t> to the product of their </a:t>
            </a:r>
            <a:r>
              <a:rPr lang="en-US" b="1" dirty="0" smtClean="0">
                <a:solidFill>
                  <a:srgbClr val="FFFF00"/>
                </a:solidFill>
              </a:rPr>
              <a:t>electric charges</a:t>
            </a:r>
            <a:r>
              <a:rPr lang="en-US" b="1" dirty="0" smtClean="0"/>
              <a:t>.</a:t>
            </a:r>
          </a:p>
          <a:p>
            <a:pPr eaLnBrk="1" hangingPunct="1">
              <a:defRPr/>
            </a:pPr>
            <a:endParaRPr lang="en-US" sz="1400" b="1" dirty="0" smtClean="0"/>
          </a:p>
          <a:p>
            <a:pPr eaLnBrk="1" hangingPunct="1">
              <a:defRPr/>
            </a:pPr>
            <a:r>
              <a:rPr lang="en-US" dirty="0" smtClean="0"/>
              <a:t>What does directly proportional mean?</a:t>
            </a:r>
          </a:p>
          <a:p>
            <a:pPr lvl="1" eaLnBrk="1" hangingPunct="1">
              <a:defRPr/>
            </a:pPr>
            <a:r>
              <a:rPr lang="en-US" sz="2400" dirty="0" smtClean="0"/>
              <a:t>as one amount </a:t>
            </a:r>
            <a:r>
              <a:rPr lang="en-US" sz="2400" b="1" dirty="0" smtClean="0">
                <a:solidFill>
                  <a:srgbClr val="FFFF00"/>
                </a:solidFill>
              </a:rPr>
              <a:t>increases</a:t>
            </a:r>
            <a:r>
              <a:rPr lang="en-US" sz="2400" dirty="0" smtClean="0"/>
              <a:t>, another amount </a:t>
            </a:r>
            <a:r>
              <a:rPr lang="en-US" sz="2400" b="1" dirty="0" smtClean="0">
                <a:solidFill>
                  <a:srgbClr val="FFFF00"/>
                </a:solidFill>
              </a:rPr>
              <a:t>increases</a:t>
            </a:r>
            <a:r>
              <a:rPr lang="en-US" sz="2400" dirty="0" smtClean="0"/>
              <a:t> at the same rate.</a:t>
            </a:r>
          </a:p>
          <a:p>
            <a:pPr eaLnBrk="1" hangingPunct="1">
              <a:defRPr/>
            </a:pPr>
            <a:r>
              <a:rPr lang="en-US" dirty="0" smtClean="0"/>
              <a:t>What does indirectly proportional mean?</a:t>
            </a:r>
          </a:p>
          <a:p>
            <a:pPr lvl="1" eaLnBrk="1" hangingPunct="1">
              <a:defRPr/>
            </a:pPr>
            <a:r>
              <a:rPr lang="en-US" sz="2400" dirty="0" smtClean="0"/>
              <a:t>when one value </a:t>
            </a:r>
            <a:r>
              <a:rPr lang="en-US" sz="2400" b="1" dirty="0" smtClean="0">
                <a:solidFill>
                  <a:srgbClr val="FFFF00"/>
                </a:solidFill>
              </a:rPr>
              <a:t>decreases</a:t>
            </a:r>
            <a:r>
              <a:rPr lang="en-US" sz="2400" dirty="0" smtClean="0"/>
              <a:t> at the same rate that the other </a:t>
            </a:r>
            <a:r>
              <a:rPr lang="en-US" sz="2400" b="1" dirty="0" smtClean="0">
                <a:solidFill>
                  <a:srgbClr val="FFFF00"/>
                </a:solidFill>
              </a:rPr>
              <a:t>increases</a:t>
            </a:r>
            <a:r>
              <a:rPr lang="en-US" sz="2400" dirty="0" smtClean="0"/>
              <a:t>.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+mn-lt"/>
              </a:rPr>
              <a:t>What does this mean for electric charge and electric force?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800" smtClean="0"/>
              <a:t>If there is an increase of charge on an object, then the electric force between two objects will…</a:t>
            </a:r>
          </a:p>
          <a:p>
            <a:pPr lvl="2" eaLnBrk="1" hangingPunct="1"/>
            <a:r>
              <a:rPr lang="en-US" altLang="en-US" b="1" smtClean="0">
                <a:solidFill>
                  <a:srgbClr val="FFFF00"/>
                </a:solidFill>
              </a:rPr>
              <a:t>INCREASE</a:t>
            </a:r>
          </a:p>
          <a:p>
            <a:pPr lvl="1" eaLnBrk="1" hangingPunct="1"/>
            <a:r>
              <a:rPr lang="en-US" altLang="en-US" sz="2800" smtClean="0"/>
              <a:t>If there is an increase in distance between two charged objects, then the electric force will…</a:t>
            </a:r>
          </a:p>
          <a:p>
            <a:pPr lvl="2" eaLnBrk="1" hangingPunct="1"/>
            <a:r>
              <a:rPr lang="en-US" altLang="en-US" b="1" smtClean="0">
                <a:solidFill>
                  <a:srgbClr val="FFFF00"/>
                </a:solidFill>
              </a:rPr>
              <a:t>DECREASE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anose="020B0604020202020204" pitchFamily="34" charset="0"/>
              </a:rPr>
              <a:t>Static Charge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</a:t>
            </a:r>
            <a:r>
              <a:rPr lang="en-US" altLang="en-US" b="1" smtClean="0">
                <a:solidFill>
                  <a:srgbClr val="FFFF00"/>
                </a:solidFill>
              </a:rPr>
              <a:t>excess</a:t>
            </a:r>
            <a:r>
              <a:rPr lang="en-US" altLang="en-US" smtClean="0"/>
              <a:t> of positive or negative charges that </a:t>
            </a:r>
            <a:r>
              <a:rPr lang="en-US" altLang="en-US" b="1" smtClean="0">
                <a:solidFill>
                  <a:srgbClr val="FFFF00"/>
                </a:solidFill>
              </a:rPr>
              <a:t>stay in place</a:t>
            </a:r>
            <a:r>
              <a:rPr lang="en-US" altLang="en-US" smtClean="0"/>
              <a:t> on an object for a relatively long period of time.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Examples:  Lightning, static cling in clothes, receiving a shock when touching a door handle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anose="020B0604020202020204" pitchFamily="34" charset="0"/>
              </a:rPr>
              <a:t>Lightning</a:t>
            </a:r>
          </a:p>
        </p:txBody>
      </p:sp>
      <p:pic>
        <p:nvPicPr>
          <p:cNvPr id="7171" name="Picture 3" descr="lightning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620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Lightning</a:t>
            </a:r>
          </a:p>
        </p:txBody>
      </p:sp>
      <p:pic>
        <p:nvPicPr>
          <p:cNvPr id="4" name="okGWtSmyZK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05000"/>
            <a:ext cx="82296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Arial" panose="020B0604020202020204" pitchFamily="34" charset="0"/>
              </a:rPr>
              <a:t>Positive and Negative Charges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700" smtClean="0"/>
              <a:t>Charles Du Fay (1698 – 1739) discovered two types of static electric charges.  Benjamin Franklin (1706 – 1790) named the two charges </a:t>
            </a:r>
            <a:r>
              <a:rPr lang="en-US" altLang="en-US" sz="2700" b="1" smtClean="0">
                <a:solidFill>
                  <a:srgbClr val="FFFF00"/>
                </a:solidFill>
              </a:rPr>
              <a:t>positive</a:t>
            </a:r>
            <a:r>
              <a:rPr lang="en-US" altLang="en-US" sz="2700" smtClean="0"/>
              <a:t> (+) and </a:t>
            </a:r>
            <a:r>
              <a:rPr lang="en-US" altLang="en-US" sz="2700" b="1" smtClean="0">
                <a:solidFill>
                  <a:srgbClr val="FFFF00"/>
                </a:solidFill>
              </a:rPr>
              <a:t>negative</a:t>
            </a:r>
            <a:r>
              <a:rPr lang="en-US" altLang="en-US" sz="2700" smtClean="0"/>
              <a:t> (-) charges.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700" smtClean="0"/>
          </a:p>
        </p:txBody>
      </p:sp>
      <p:sp>
        <p:nvSpPr>
          <p:cNvPr id="7172" name="Rectangle 4"/>
          <p:cNvSpPr>
            <a:spLocks noGrp="1" noChangeArrowheads="1" noTextEdit="1"/>
          </p:cNvSpPr>
          <p:nvPr>
            <p:ph type="clipArt" sz="half" idx="2"/>
          </p:nvPr>
        </p:nvSpPr>
        <p:spPr/>
      </p:sp>
      <p:pic>
        <p:nvPicPr>
          <p:cNvPr id="8197" name="Picture 5" descr="ben_franklin_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810000" y="3733800"/>
            <a:ext cx="16002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Lithium Atom</a:t>
            </a:r>
          </a:p>
        </p:txBody>
      </p:sp>
      <p:sp>
        <p:nvSpPr>
          <p:cNvPr id="8195" name="Content Placeholder 1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2633663" cy="40386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181350" y="1828800"/>
            <a:ext cx="5962650" cy="4191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Why is this atom neutral?</a:t>
            </a:r>
          </a:p>
          <a:p>
            <a:pPr lvl="1" eaLnBrk="1" hangingPunct="1"/>
            <a:r>
              <a:rPr lang="en-US" altLang="en-US" sz="2800" b="1" smtClean="0">
                <a:solidFill>
                  <a:schemeClr val="accent2"/>
                </a:solidFill>
              </a:rPr>
              <a:t>Number of protons = # of electrons</a:t>
            </a:r>
          </a:p>
          <a:p>
            <a:pPr eaLnBrk="1" hangingPunct="1"/>
            <a:r>
              <a:rPr lang="en-US" altLang="en-US" sz="2800" smtClean="0"/>
              <a:t>When an atom loses electrons it becomes…</a:t>
            </a:r>
          </a:p>
          <a:p>
            <a:pPr lvl="1" eaLnBrk="1" hangingPunct="1"/>
            <a:r>
              <a:rPr lang="en-US" altLang="en-US" sz="2400" b="1" smtClean="0">
                <a:solidFill>
                  <a:schemeClr val="accent2"/>
                </a:solidFill>
              </a:rPr>
              <a:t>POSITIVE</a:t>
            </a:r>
          </a:p>
          <a:p>
            <a:pPr eaLnBrk="1" hangingPunct="1"/>
            <a:r>
              <a:rPr lang="en-US" altLang="en-US" sz="2800" smtClean="0"/>
              <a:t>When an atom gains electrons gains it becomes…</a:t>
            </a:r>
          </a:p>
          <a:p>
            <a:pPr lvl="1" eaLnBrk="1" hangingPunct="1"/>
            <a:r>
              <a:rPr lang="en-US" altLang="en-US" sz="2300" b="1" smtClean="0">
                <a:solidFill>
                  <a:schemeClr val="accent2"/>
                </a:solidFill>
              </a:rPr>
              <a:t>NEGATIVE</a:t>
            </a:r>
          </a:p>
        </p:txBody>
      </p:sp>
      <p:pic>
        <p:nvPicPr>
          <p:cNvPr id="10243" name="Picture 3" descr="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835150"/>
            <a:ext cx="26479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What Moves?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Electrons orbit the nucleus and MOVE QUITE EASILY.</a:t>
            </a:r>
          </a:p>
          <a:p>
            <a:pPr eaLnBrk="1" hangingPunct="1"/>
            <a:r>
              <a:rPr lang="en-US" altLang="en-US" sz="3200" smtClean="0"/>
              <a:t>Movement or </a:t>
            </a:r>
            <a:r>
              <a:rPr lang="en-US" altLang="en-US" sz="3200" b="1" smtClean="0">
                <a:solidFill>
                  <a:srgbClr val="FFFF00"/>
                </a:solidFill>
              </a:rPr>
              <a:t>transfer</a:t>
            </a:r>
            <a:r>
              <a:rPr lang="en-US" altLang="en-US" sz="3200" smtClean="0"/>
              <a:t> of </a:t>
            </a:r>
            <a:r>
              <a:rPr lang="en-US" altLang="en-US" sz="3200" b="1" smtClean="0">
                <a:solidFill>
                  <a:srgbClr val="FFFF00"/>
                </a:solidFill>
              </a:rPr>
              <a:t>electrons</a:t>
            </a:r>
            <a:r>
              <a:rPr lang="en-US" altLang="en-US" sz="3200" smtClean="0"/>
              <a:t> from one atom to another changes the charge on the atom.</a:t>
            </a:r>
          </a:p>
          <a:p>
            <a:pPr eaLnBrk="1" hangingPunct="1"/>
            <a:r>
              <a:rPr lang="en-US" altLang="en-US" smtClean="0"/>
              <a:t>One way to move electrons is by </a:t>
            </a:r>
            <a:r>
              <a:rPr lang="en-US" altLang="en-US" b="1" smtClean="0">
                <a:solidFill>
                  <a:srgbClr val="FFFF00"/>
                </a:solidFill>
              </a:rPr>
              <a:t>FRICTION</a:t>
            </a:r>
            <a:r>
              <a:rPr lang="en-US" altLang="en-US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b="1" smtClean="0">
                <a:latin typeface="Arial" panose="020B0604020202020204" pitchFamily="34" charset="0"/>
              </a:rPr>
              <a:t>Unit of Electric Charge -Coulomb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 takes the addition or removal of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6.25 x 10</a:t>
            </a:r>
            <a:r>
              <a:rPr lang="en-US" altLang="en-US" baseline="30000" smtClean="0"/>
              <a:t>18</a:t>
            </a:r>
            <a:r>
              <a:rPr lang="en-US" altLang="en-US" smtClean="0"/>
              <a:t> electrons to produce 1 </a:t>
            </a:r>
            <a:r>
              <a:rPr lang="en-US" altLang="en-US" b="1" u="sng" smtClean="0"/>
              <a:t>C</a:t>
            </a:r>
            <a:r>
              <a:rPr lang="en-US" altLang="en-US" smtClean="0"/>
              <a:t>oulomb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(C) of charge.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NOTE:  6.25 x 10</a:t>
            </a:r>
            <a:r>
              <a:rPr lang="en-US" altLang="en-US" baseline="30000" smtClean="0"/>
              <a:t>18</a:t>
            </a:r>
            <a:r>
              <a:rPr lang="en-US" altLang="en-US" smtClean="0"/>
              <a:t> is equal to: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6250000000000000000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anose="020B0604020202020204" pitchFamily="34" charset="0"/>
              </a:rPr>
              <a:t>Electric Force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038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FF00"/>
                </a:solidFill>
              </a:rPr>
              <a:t>Force</a:t>
            </a:r>
            <a:r>
              <a:rPr lang="en-US" altLang="en-US" smtClean="0"/>
              <a:t> – a push or a pull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b="1" smtClean="0">
                <a:solidFill>
                  <a:srgbClr val="FFFF00"/>
                </a:solidFill>
              </a:rPr>
              <a:t>Electric Force</a:t>
            </a:r>
            <a:r>
              <a:rPr lang="en-US" altLang="en-US" smtClean="0"/>
              <a:t> – a push or pull between charged objects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b="1" smtClean="0">
                <a:solidFill>
                  <a:srgbClr val="FFFF00"/>
                </a:solidFill>
              </a:rPr>
              <a:t>Contact Forces</a:t>
            </a:r>
            <a:r>
              <a:rPr lang="en-US" altLang="en-US" smtClean="0"/>
              <a:t> – a force when objects are touching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b="1" smtClean="0">
                <a:solidFill>
                  <a:srgbClr val="FFFF00"/>
                </a:solidFill>
              </a:rPr>
              <a:t>Action-at-a distance Forces</a:t>
            </a:r>
            <a:r>
              <a:rPr lang="en-US" altLang="en-US" smtClean="0"/>
              <a:t> – a force can be applied without objects touching.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2&quot; unique_id=&quot;17096&quot;&gt;&lt;object type=&quot;3&quot; unique_id=&quot;17098&quot;&gt;&lt;property id=&quot;20148&quot; value=&quot;5&quot;/&gt;&lt;property id=&quot;20300&quot; value=&quot;Slide 1 - &amp;quot;Physics&amp;quot;&quot;/&gt;&lt;property id=&quot;20307&quot; value=&quot;257&quot;/&gt;&lt;/object&gt;&lt;object type=&quot;3&quot; unique_id=&quot;17099&quot;&gt;&lt;property id=&quot;20148&quot; value=&quot;5&quot;/&gt;&lt;property id=&quot;20300&quot; value=&quot;Slide 2 - &amp;quot;Static Charge&amp;quot;&quot;/&gt;&lt;property id=&quot;20307&quot; value=&quot;258&quot;/&gt;&lt;/object&gt;&lt;object type=&quot;3&quot; unique_id=&quot;17100&quot;&gt;&lt;property id=&quot;20148&quot; value=&quot;5&quot;/&gt;&lt;property id=&quot;20300&quot; value=&quot;Slide 3 - &amp;quot;Lightning&amp;quot;&quot;/&gt;&lt;property id=&quot;20307&quot; value=&quot;259&quot;/&gt;&lt;/object&gt;&lt;object type=&quot;3&quot; unique_id=&quot;17101&quot;&gt;&lt;property id=&quot;20148&quot; value=&quot;5&quot;/&gt;&lt;property id=&quot;20300&quot; value=&quot;Slide 5 - &amp;quot;Positive and Negative Charges&amp;amp;#x09;&amp;quot;&quot;/&gt;&lt;property id=&quot;20307&quot; value=&quot;260&quot;/&gt;&lt;/object&gt;&lt;object type=&quot;3&quot; unique_id=&quot;17103&quot;&gt;&lt;property id=&quot;20148&quot; value=&quot;5&quot;/&gt;&lt;property id=&quot;20300&quot; value=&quot;Slide 6 - &amp;quot;Lithium Atom&amp;quot;&quot;/&gt;&lt;property id=&quot;20307&quot; value=&quot;262&quot;/&gt;&lt;/object&gt;&lt;object type=&quot;3&quot; unique_id=&quot;17107&quot;&gt;&lt;property id=&quot;20148&quot; value=&quot;5&quot;/&gt;&lt;property id=&quot;20300&quot; value=&quot;Slide 8 - &amp;quot;Unit of Electric Charge -Coulomb&amp;quot;&quot;/&gt;&lt;property id=&quot;20307&quot; value=&quot;266&quot;/&gt;&lt;/object&gt;&lt;object type=&quot;3&quot; unique_id=&quot;17108&quot;&gt;&lt;property id=&quot;20148&quot; value=&quot;5&quot;/&gt;&lt;property id=&quot;20300&quot; value=&quot;Slide 9 - &amp;quot;Electric Force &amp;quot;&quot;/&gt;&lt;property id=&quot;20307&quot; value=&quot;267&quot;/&gt;&lt;/object&gt;&lt;object type=&quot;3&quot; unique_id=&quot;17109&quot;&gt;&lt;property id=&quot;20148&quot; value=&quot;5&quot;/&gt;&lt;property id=&quot;20300&quot; value=&quot;Slide 10 - &amp;quot;Laws of Static Electricity&amp;quot;&quot;/&gt;&lt;property id=&quot;20307&quot; value=&quot;268&quot;/&gt;&lt;/object&gt;&lt;object type=&quot;3&quot; unique_id=&quot;17222&quot;&gt;&lt;property id=&quot;20148&quot; value=&quot;5&quot;/&gt;&lt;property id=&quot;20300&quot; value=&quot;Slide 4 - &amp;quot;Lightning&amp;quot;&quot;/&gt;&lt;property id=&quot;20307&quot; value=&quot;272&quot;/&gt;&lt;/object&gt;&lt;object type=&quot;3&quot; unique_id=&quot;17223&quot;&gt;&lt;property id=&quot;20148&quot; value=&quot;5&quot;/&gt;&lt;property id=&quot;20300&quot; value=&quot;Slide 7 - &amp;quot;What Moves?&amp;quot;&quot;/&gt;&lt;property id=&quot;20307&quot; value=&quot;269&quot;/&gt;&lt;/object&gt;&lt;object type=&quot;3&quot; unique_id=&quot;17224&quot;&gt;&lt;property id=&quot;20148&quot; value=&quot;5&quot;/&gt;&lt;property id=&quot;20300&quot; value=&quot;Slide 11 - &amp;quot;Electric Force and Electric Charge&amp;quot;&quot;/&gt;&lt;property id=&quot;20307&quot; value=&quot;270&quot;/&gt;&lt;/object&gt;&lt;object type=&quot;3&quot; unique_id=&quot;17225&quot;&gt;&lt;property id=&quot;20148&quot; value=&quot;5&quot;/&gt;&lt;property id=&quot;20300&quot; value=&quot;Slide 12 - &amp;quot;What does this mean for electric charge and electric force?&amp;quot;&quot;/&gt;&lt;property id=&quot;20307&quot; value=&quot;271&quot;/&gt;&lt;/object&gt;&lt;/object&gt;&lt;object type=&quot;8&quot; unique_id=&quot;1712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319</TotalTime>
  <Words>318</Words>
  <Application>Microsoft Office PowerPoint</Application>
  <PresentationFormat>On-screen Show (4:3)</PresentationFormat>
  <Paragraphs>54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Calibri</vt:lpstr>
      <vt:lpstr>Refined</vt:lpstr>
      <vt:lpstr>Physics</vt:lpstr>
      <vt:lpstr>Static Charge</vt:lpstr>
      <vt:lpstr>Lightning</vt:lpstr>
      <vt:lpstr>Lightning</vt:lpstr>
      <vt:lpstr>Positive and Negative Charges </vt:lpstr>
      <vt:lpstr>Lithium Atom</vt:lpstr>
      <vt:lpstr>What Moves?</vt:lpstr>
      <vt:lpstr>Unit of Electric Charge -Coulomb</vt:lpstr>
      <vt:lpstr>Electric Force </vt:lpstr>
      <vt:lpstr>Laws of Static Electricity</vt:lpstr>
      <vt:lpstr>Electric Force and Electric Charge</vt:lpstr>
      <vt:lpstr>What does this mean for electric charge and electric force?</vt:lpstr>
    </vt:vector>
  </TitlesOfParts>
  <Company>SD23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Unit</dc:title>
  <dc:creator>SD23-User</dc:creator>
  <cp:lastModifiedBy>teacher</cp:lastModifiedBy>
  <cp:revision>10</cp:revision>
  <dcterms:created xsi:type="dcterms:W3CDTF">2008-06-13T19:21:07Z</dcterms:created>
  <dcterms:modified xsi:type="dcterms:W3CDTF">2017-05-02T06:14:29Z</dcterms:modified>
</cp:coreProperties>
</file>