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0" autoAdjust="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436809-E613-4337-B415-05786D742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40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C261D1-658C-466E-AF8F-44FAC9B35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0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E12C-93D3-4679-BC02-502EDEE3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7F29-3B0C-4EEF-B966-62275E369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2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7EDA-8457-4C90-90D0-0462214CB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7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32B6D-5821-4BBF-91BE-312B16998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2B7E-56C4-499C-A307-F5F3561A5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7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F53E-EC17-4403-8BCF-ACD33EFF3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9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D26AD-D866-4878-A9A5-30FA1179F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5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BFAC-6C9E-4A9A-A01B-15A5A3928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5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1D7D-61DA-4E5F-A605-D484314B2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F782-A6C9-4668-859A-BD3C30DC2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ABCF-84C4-462E-85E5-692610215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6EF09C1-FA59-41CE-9172-EA616B62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dirty="0" smtClean="0">
                <a:latin typeface="Arial" panose="020B0604020202020204" pitchFamily="34" charset="0"/>
              </a:rPr>
              <a:t>Electricity Unit – Part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Circuits are Designed to Control the Transfer of Electrical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Parallel Circuit Loads -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8001000" cy="4267200"/>
          </a:xfrm>
        </p:spPr>
        <p:txBody>
          <a:bodyPr/>
          <a:lstStyle/>
          <a:p>
            <a:r>
              <a:rPr lang="en-US" sz="3200" dirty="0" smtClean="0"/>
              <a:t>Should all electrical devices in an entire home be connected to the same parallel circuit</a:t>
            </a:r>
            <a:r>
              <a:rPr lang="en-US" sz="3200" dirty="0" smtClean="0"/>
              <a:t>? Safety considerations?</a:t>
            </a:r>
            <a:endParaRPr lang="en-US" sz="3200" dirty="0" smtClean="0"/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800" dirty="0" smtClean="0"/>
              <a:t>The current flowing to each device also would be flowing through the wire conductors connected to the source.  This large amount of current would make wires extremely hot, possibly causing a fire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2470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Parallel Circuit Loads - Considerations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separate parallel circuits are installed in buildings.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2362200"/>
            <a:ext cx="5534025" cy="352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latin typeface="Arial" panose="020B0604020202020204" pitchFamily="34" charset="0"/>
              </a:rPr>
              <a:t>Series and Parallel Circuits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u="sng" dirty="0" smtClean="0">
                <a:solidFill>
                  <a:srgbClr val="FF0000"/>
                </a:solidFill>
              </a:rPr>
              <a:t>Series Circuits</a:t>
            </a:r>
          </a:p>
          <a:p>
            <a:pPr eaLnBrk="1" hangingPunct="1"/>
            <a:r>
              <a:rPr lang="en-US" altLang="en-US" sz="2300" dirty="0" smtClean="0"/>
              <a:t>Only one pathway for electrons to travel.</a:t>
            </a:r>
          </a:p>
          <a:p>
            <a:pPr eaLnBrk="1" hangingPunct="1"/>
            <a:r>
              <a:rPr lang="en-US" altLang="en-US" sz="2300" dirty="0" smtClean="0"/>
              <a:t>Total voltage = sum of voltages of all cells.</a:t>
            </a:r>
          </a:p>
          <a:p>
            <a:pPr eaLnBrk="1" hangingPunct="1"/>
            <a:r>
              <a:rPr lang="en-US" altLang="en-US" sz="2300" dirty="0" smtClean="0"/>
              <a:t>Current is the same in each part of the circuit.</a:t>
            </a:r>
          </a:p>
          <a:p>
            <a:pPr eaLnBrk="1" hangingPunct="1"/>
            <a:r>
              <a:rPr lang="en-US" altLang="en-US" sz="2300" dirty="0" smtClean="0"/>
              <a:t>Increase </a:t>
            </a:r>
            <a:r>
              <a:rPr lang="en-US" altLang="en-US" sz="2300" b="1" dirty="0" smtClean="0"/>
              <a:t>resistors/loads</a:t>
            </a:r>
            <a:r>
              <a:rPr lang="en-US" altLang="en-US" sz="2300" dirty="0" smtClean="0"/>
              <a:t>, the total resistance of the circuit increases.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3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300" smtClean="0"/>
          </a:p>
        </p:txBody>
      </p:sp>
      <p:pic>
        <p:nvPicPr>
          <p:cNvPr id="4101" name="Picture 5" descr="series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latin typeface="Arial" panose="020B0604020202020204" pitchFamily="34" charset="0"/>
              </a:rPr>
              <a:t>Series and Parallel Circuits Continued…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b="1" u="sng" dirty="0" smtClean="0">
                <a:solidFill>
                  <a:srgbClr val="FF0000"/>
                </a:solidFill>
              </a:rPr>
              <a:t>Parallel Circuits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 smtClean="0"/>
              <a:t>There is more than one pathway or branch for electrons to flow.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 smtClean="0"/>
              <a:t>Voltage is the same.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 smtClean="0"/>
              <a:t>Current depends on which path/branch the electron takes and how much resistance there is in that pathway/branch.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dirty="0" smtClean="0"/>
              <a:t>Increase </a:t>
            </a:r>
            <a:r>
              <a:rPr lang="en-US" altLang="en-US" sz="2300" b="1" dirty="0" smtClean="0"/>
              <a:t>resistors/loads</a:t>
            </a:r>
            <a:r>
              <a:rPr lang="en-US" altLang="en-US" sz="2300" dirty="0" smtClean="0"/>
              <a:t> in parallel, the total resistance decreases.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300" smtClean="0"/>
          </a:p>
        </p:txBody>
      </p:sp>
      <p:pic>
        <p:nvPicPr>
          <p:cNvPr id="5125" name="Picture 5" descr="parall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73075"/>
            <a:ext cx="8458199" cy="554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Series Circuit Model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34290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5812" y="1793496"/>
            <a:ext cx="4856328" cy="4683504"/>
          </a:xfrm>
        </p:spPr>
        <p:txBody>
          <a:bodyPr/>
          <a:lstStyle/>
          <a:p>
            <a:r>
              <a:rPr lang="en-US" dirty="0" smtClean="0"/>
              <a:t>Voltage total comes from cell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Add voltages </a:t>
            </a:r>
            <a:r>
              <a:rPr lang="en-US" dirty="0" smtClean="0"/>
              <a:t>from each load.</a:t>
            </a:r>
          </a:p>
          <a:p>
            <a:r>
              <a:rPr lang="en-US" dirty="0" smtClean="0"/>
              <a:t>Current </a:t>
            </a:r>
            <a:r>
              <a:rPr lang="en-US" b="1" dirty="0" smtClean="0"/>
              <a:t>same</a:t>
            </a:r>
            <a:r>
              <a:rPr lang="en-US" dirty="0" smtClean="0"/>
              <a:t> anywhere in circuit.</a:t>
            </a:r>
          </a:p>
          <a:p>
            <a:endParaRPr lang="en-US" sz="1200" dirty="0"/>
          </a:p>
          <a:p>
            <a:r>
              <a:rPr lang="en-US" dirty="0" smtClean="0"/>
              <a:t>As add more </a:t>
            </a:r>
            <a:r>
              <a:rPr lang="en-US" sz="2400" dirty="0" smtClean="0"/>
              <a:t>loads/resistors:</a:t>
            </a:r>
            <a:endParaRPr lang="en-US" dirty="0" smtClean="0"/>
          </a:p>
          <a:p>
            <a:pPr lvl="1"/>
            <a:r>
              <a:rPr lang="en-US" dirty="0" smtClean="0"/>
              <a:t>CURRENT decreases</a:t>
            </a:r>
          </a:p>
          <a:p>
            <a:pPr lvl="1"/>
            <a:r>
              <a:rPr lang="en-US" dirty="0" smtClean="0"/>
              <a:t>RESISTANCE increases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3429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Parallel Circuit Model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34290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5812" y="1793496"/>
            <a:ext cx="4856328" cy="4683504"/>
          </a:xfrm>
        </p:spPr>
        <p:txBody>
          <a:bodyPr/>
          <a:lstStyle/>
          <a:p>
            <a:r>
              <a:rPr lang="en-US" sz="2400" dirty="0" smtClean="0"/>
              <a:t>Voltage same in the circuit</a:t>
            </a:r>
          </a:p>
          <a:p>
            <a:pPr lvl="1"/>
            <a:endParaRPr lang="en-US" sz="1400" dirty="0" smtClean="0"/>
          </a:p>
          <a:p>
            <a:r>
              <a:rPr lang="en-US" sz="2400" dirty="0" smtClean="0"/>
              <a:t>Current splits into different pathways/branches.  In each path, the current is reduced, but I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is sum of split current.</a:t>
            </a:r>
          </a:p>
          <a:p>
            <a:endParaRPr lang="en-US" sz="1200" dirty="0"/>
          </a:p>
          <a:p>
            <a:r>
              <a:rPr lang="en-US" dirty="0" smtClean="0"/>
              <a:t>As add more </a:t>
            </a:r>
            <a:r>
              <a:rPr lang="en-US" sz="2400" dirty="0" smtClean="0"/>
              <a:t>loads/resistors:</a:t>
            </a:r>
            <a:endParaRPr lang="en-US" dirty="0" smtClean="0"/>
          </a:p>
          <a:p>
            <a:pPr lvl="1"/>
            <a:r>
              <a:rPr lang="en-US" dirty="0" smtClean="0"/>
              <a:t>CURRENT increases</a:t>
            </a:r>
          </a:p>
          <a:p>
            <a:pPr lvl="1"/>
            <a:r>
              <a:rPr lang="en-US" dirty="0" smtClean="0"/>
              <a:t>RESISTANCE decreases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72" y="1828800"/>
            <a:ext cx="3408528" cy="421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Series Circuits/Loads - Considerations 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Why is it impractical to wire a home/school/building with a circuit in which all loads are connected in series</a:t>
            </a:r>
            <a:r>
              <a:rPr lang="en-US" sz="2400" b="1" dirty="0" smtClean="0"/>
              <a:t>?</a:t>
            </a:r>
            <a:endParaRPr lang="en-US" sz="3200" b="1" dirty="0"/>
          </a:p>
          <a:p>
            <a:pPr lvl="1"/>
            <a:r>
              <a:rPr lang="en-US" sz="2000" dirty="0" smtClean="0"/>
              <a:t>If one load in a series circuit burns out, the circuit will be open, the charges will stop moving, and no loads in that circuit will work.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653518"/>
            <a:ext cx="4729767" cy="223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Parallel Circuit Loads - Considerations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r>
              <a:rPr lang="en-US" dirty="0" smtClean="0"/>
              <a:t>Why are devices in one room connected in parallel?</a:t>
            </a:r>
          </a:p>
          <a:p>
            <a:pPr lvl="1"/>
            <a:r>
              <a:rPr lang="en-US" dirty="0" smtClean="0"/>
              <a:t>Each can be controlled by its own switch without shutting off the others.</a:t>
            </a:r>
          </a:p>
          <a:p>
            <a:r>
              <a:rPr lang="en-US" dirty="0" smtClean="0"/>
              <a:t>Provide a room in your house that has objects connected in parallel.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4076246"/>
            <a:ext cx="42386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switches are on; therefore all appliances working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Some switches off; therefore, some appliances working and some off.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61" y="3657600"/>
            <a:ext cx="4238625" cy="200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786" y="3668032"/>
            <a:ext cx="40100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2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10.0&quot;&gt;&lt;object type=&quot;1&quot; unique_id=&quot;10001&quot;&gt;&lt;object type=&quot;2&quot; unique_id=&quot;21396&quot;&gt;&lt;object type=&quot;3&quot; unique_id=&quot;21397&quot;&gt;&lt;property id=&quot;20148&quot; value=&quot;5&quot;/&gt;&lt;property id=&quot;20300&quot; value=&quot;Slide 1 - &amp;quot;Electricity Unit – Part 2&amp;quot;&quot;/&gt;&lt;property id=&quot;20307&quot; value=&quot;256&quot;/&gt;&lt;/object&gt;&lt;object type=&quot;3&quot; unique_id=&quot;21398&quot;&gt;&lt;property id=&quot;20148&quot; value=&quot;5&quot;/&gt;&lt;property id=&quot;20300&quot; value=&quot;Slide 2 - &amp;quot;Series and Parallel Circuits&amp;quot;&quot;/&gt;&lt;property id=&quot;20307&quot; value=&quot;257&quot;/&gt;&lt;/object&gt;&lt;object type=&quot;3&quot; unique_id=&quot;21399&quot;&gt;&lt;property id=&quot;20148&quot; value=&quot;5&quot;/&gt;&lt;property id=&quot;20300&quot; value=&quot;Slide 3 - &amp;quot;Series and Parallel Circuits Continued…&amp;quot;&quot;/&gt;&lt;property id=&quot;20307&quot; value=&quot;258&quot;/&gt;&lt;/object&gt;&lt;object type=&quot;3&quot; unique_id=&quot;21543&quot;&gt;&lt;property id=&quot;20148&quot; value=&quot;5&quot;/&gt;&lt;property id=&quot;20300&quot; value=&quot;Slide 4&quot;/&gt;&lt;property id=&quot;20307&quot; value=&quot;259&quot;/&gt;&lt;/object&gt;&lt;object type=&quot;3&quot; unique_id=&quot;21687&quot;&gt;&lt;property id=&quot;20148&quot; value=&quot;5&quot;/&gt;&lt;property id=&quot;20300&quot; value=&quot;Slide 5 - &amp;quot;Series Circuit Model&amp;quot;&quot;/&gt;&lt;property id=&quot;20307&quot; value=&quot;260&quot;/&gt;&lt;/object&gt;&lt;object type=&quot;3&quot; unique_id=&quot;21688&quot;&gt;&lt;property id=&quot;20148&quot; value=&quot;5&quot;/&gt;&lt;property id=&quot;20300&quot; value=&quot;Slide 6 - &amp;quot;Parallel Circuit Model&amp;quot;&quot;/&gt;&lt;property id=&quot;20307&quot; value=&quot;261&quot;/&gt;&lt;/object&gt;&lt;object type=&quot;3&quot; unique_id=&quot;22328&quot;&gt;&lt;property id=&quot;20148&quot; value=&quot;5&quot;/&gt;&lt;property id=&quot;20300&quot; value=&quot;Slide 7 - &amp;quot;Series Circuits/Loads - Considerations  &amp;quot;&quot;/&gt;&lt;property id=&quot;20307&quot; value=&quot;262&quot;/&gt;&lt;/object&gt;&lt;object type=&quot;3&quot; unique_id=&quot;22329&quot;&gt;&lt;property id=&quot;20148&quot; value=&quot;5&quot;/&gt;&lt;property id=&quot;20300&quot; value=&quot;Slide 8 - &amp;quot;Parallel Circuit Loads - Considerations&amp;quot;&quot;/&gt;&lt;property id=&quot;20307&quot; value=&quot;263&quot;/&gt;&lt;/object&gt;&lt;object type=&quot;3&quot; unique_id=&quot;22330&quot;&gt;&lt;property id=&quot;20148&quot; value=&quot;5&quot;/&gt;&lt;property id=&quot;20300&quot; value=&quot;Slide 10 - &amp;quot;Parallel Circuit Loads - Considerations&amp;quot;&quot;/&gt;&lt;property id=&quot;20307&quot; value=&quot;264&quot;/&gt;&lt;/object&gt;&lt;object type=&quot;3&quot; unique_id=&quot;22376&quot;&gt;&lt;property id=&quot;20148&quot; value=&quot;5&quot;/&gt;&lt;property id=&quot;20300&quot; value=&quot;Slide 9&quot;/&gt;&lt;property id=&quot;20307&quot; value=&quot;266&quot;/&gt;&lt;/object&gt;&lt;object type=&quot;3&quot; unique_id=&quot;22377&quot;&gt;&lt;property id=&quot;20148&quot; value=&quot;5&quot;/&gt;&lt;property id=&quot;20300&quot; value=&quot;Slide 11 - &amp;quot;Parallel Circuit Loads - Considerations&amp;quot;&quot;/&gt;&lt;property id=&quot;20307&quot; value=&quot;265&quot;/&gt;&lt;/object&gt;&lt;/object&gt;&lt;object type=&quot;8&quot; unique_id=&quot;214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12809</TotalTime>
  <Words>376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Refined</vt:lpstr>
      <vt:lpstr>Electricity Unit – Part 2</vt:lpstr>
      <vt:lpstr>Series and Parallel Circuits</vt:lpstr>
      <vt:lpstr>Series and Parallel Circuits Continued…</vt:lpstr>
      <vt:lpstr>PowerPoint Presentation</vt:lpstr>
      <vt:lpstr>Series Circuit Model</vt:lpstr>
      <vt:lpstr>Parallel Circuit Model</vt:lpstr>
      <vt:lpstr>Series Circuits/Loads - Considerations  </vt:lpstr>
      <vt:lpstr>Parallel Circuit Loads - Considerations</vt:lpstr>
      <vt:lpstr>PowerPoint Presentation</vt:lpstr>
      <vt:lpstr>Parallel Circuit Loads - Considerations</vt:lpstr>
      <vt:lpstr>Parallel Circuit Loads - Considerations</vt:lpstr>
    </vt:vector>
  </TitlesOfParts>
  <Company>SD23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SD23-User</dc:creator>
  <cp:lastModifiedBy>teacher</cp:lastModifiedBy>
  <cp:revision>25</cp:revision>
  <dcterms:created xsi:type="dcterms:W3CDTF">2008-06-13T19:27:43Z</dcterms:created>
  <dcterms:modified xsi:type="dcterms:W3CDTF">2017-05-16T04:13:40Z</dcterms:modified>
</cp:coreProperties>
</file>