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0"/>
  </p:notesMasterIdLst>
  <p:sldIdLst>
    <p:sldId id="274" r:id="rId2"/>
    <p:sldId id="277" r:id="rId3"/>
    <p:sldId id="284" r:id="rId4"/>
    <p:sldId id="285" r:id="rId5"/>
    <p:sldId id="286" r:id="rId6"/>
    <p:sldId id="278" r:id="rId7"/>
    <p:sldId id="280" r:id="rId8"/>
    <p:sldId id="281" r:id="rId9"/>
    <p:sldId id="257" r:id="rId10"/>
    <p:sldId id="276" r:id="rId11"/>
    <p:sldId id="258" r:id="rId12"/>
    <p:sldId id="259" r:id="rId13"/>
    <p:sldId id="287" r:id="rId14"/>
    <p:sldId id="260" r:id="rId15"/>
    <p:sldId id="263" r:id="rId16"/>
    <p:sldId id="282" r:id="rId17"/>
    <p:sldId id="262" r:id="rId18"/>
    <p:sldId id="264" r:id="rId19"/>
    <p:sldId id="265" r:id="rId20"/>
    <p:sldId id="266" r:id="rId21"/>
    <p:sldId id="267" r:id="rId22"/>
    <p:sldId id="268" r:id="rId23"/>
    <p:sldId id="288" r:id="rId24"/>
    <p:sldId id="269" r:id="rId25"/>
    <p:sldId id="270" r:id="rId26"/>
    <p:sldId id="271" r:id="rId27"/>
    <p:sldId id="272" r:id="rId28"/>
    <p:sldId id="275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0933" autoAdjust="0"/>
  </p:normalViewPr>
  <p:slideViewPr>
    <p:cSldViewPr>
      <p:cViewPr varScale="1">
        <p:scale>
          <a:sx n="66" d="100"/>
          <a:sy n="66" d="100"/>
        </p:scale>
        <p:origin x="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16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4B2D69-2CB9-43BE-BB6D-E0D17D18A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44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3AD487-7D21-456F-82CB-D0A32EE917C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 eaLnBrk="1" hangingPunct="1"/>
            <a:r>
              <a:rPr lang="en-US" altLang="en-US" smtClean="0">
                <a:latin typeface="Arial" panose="020B0604020202020204" pitchFamily="34" charset="0"/>
              </a:rPr>
              <a:t>What if it wasn’t divided equally?</a:t>
            </a:r>
          </a:p>
          <a:p>
            <a:pPr lvl="2" eaLnBrk="1" hangingPunct="1"/>
            <a:r>
              <a:rPr lang="en-US" altLang="en-US" smtClean="0">
                <a:latin typeface="Arial" panose="020B0604020202020204" pitchFamily="34" charset="0"/>
              </a:rPr>
              <a:t>DNA is the blueprint to make everything in the cell</a:t>
            </a:r>
          </a:p>
          <a:p>
            <a:pPr lvl="2" eaLnBrk="1" hangingPunct="1"/>
            <a:r>
              <a:rPr lang="en-US" altLang="en-US" smtClean="0">
                <a:latin typeface="Arial" panose="020B0604020202020204" pitchFamily="34" charset="0"/>
              </a:rPr>
              <a:t>However, ribosomes must be in each new cell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5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6B879F-E720-4E3C-B3BB-52308139717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6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04863"/>
            </a:gs>
            <a:gs pos="30000">
              <a:srgbClr val="005978"/>
            </a:gs>
            <a:gs pos="100000">
              <a:srgbClr val="5E94B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925E2-8685-40C9-A712-AD60B66DE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498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2FEA8-8EFF-45AC-BD05-6CD48A84F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0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0E915-4146-40B2-B85E-82E62C89A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18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905000"/>
            <a:ext cx="3771900" cy="40386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7E8A9337-5FA0-4CA7-9581-EFF17E852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8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6DEF1677-99F4-40EE-9807-134A8F754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53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7074-7E44-41DA-A90A-D1BF6FFB4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60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4863"/>
            </a:gs>
            <a:gs pos="30000">
              <a:srgbClr val="005978"/>
            </a:gs>
            <a:gs pos="100000">
              <a:srgbClr val="5E94B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13C2-1304-42AC-995D-9D7ED6476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69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48798-E10B-4100-A478-DFD7E5A82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70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E9606-52F0-496C-BC9C-F90F2C11A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2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47185-527E-4739-BDFF-0DF98C576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9F7DE-4CE6-4C21-8F05-B8C514A3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7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87222B1F-CD98-41AE-BFF6-7032AA534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97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20C1-CB95-476B-A7CA-F270E600D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b="0" i="0" u="none">
              <a:latin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1B4B7"/>
                </a:solidFill>
              </a:defRPr>
            </a:lvl1pPr>
          </a:lstStyle>
          <a:p>
            <a:fld id="{DD8B6170-8019-4481-B3F1-A0891DE6D5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36" r:id="rId2"/>
    <p:sldLayoutId id="2147483843" r:id="rId3"/>
    <p:sldLayoutId id="2147483837" r:id="rId4"/>
    <p:sldLayoutId id="2147483844" r:id="rId5"/>
    <p:sldLayoutId id="2147483838" r:id="rId6"/>
    <p:sldLayoutId id="2147483839" r:id="rId7"/>
    <p:sldLayoutId id="2147483845" r:id="rId8"/>
    <p:sldLayoutId id="2147483846" r:id="rId9"/>
    <p:sldLayoutId id="2147483840" r:id="rId10"/>
    <p:sldLayoutId id="2147483841" r:id="rId11"/>
    <p:sldLayoutId id="2147483847" r:id="rId12"/>
    <p:sldLayoutId id="214748384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qSrmeiWsu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johnkyrk.com/DNAreplic.sw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-ldPgEfAH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Aa4TWjHQ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resources/tdc02/sci/life/gen/howcancergrows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7772400" cy="1143000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chemeClr val="accent2"/>
                </a:solidFill>
                <a:latin typeface="Trebuchet MS" pitchFamily="34" charset="0"/>
              </a:rPr>
              <a:t>CHAPTER 5</a:t>
            </a:r>
            <a:endParaRPr sz="54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19400"/>
            <a:ext cx="6400800" cy="17526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latin typeface="Trebuchet MS" panose="020B0603020202020204" pitchFamily="34" charset="0"/>
              </a:rPr>
              <a:t>The Cell Cycle and Mitosis</a:t>
            </a:r>
          </a:p>
          <a:p>
            <a:pPr algn="ctr" eaLnBrk="1" hangingPunct="1"/>
            <a:endParaRPr lang="en-US" altLang="en-US" sz="36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Cell Cycle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</a:rPr>
              <a:t>Two </a:t>
            </a: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</a:rPr>
              <a:t>stages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</a:rPr>
              <a:t> in the cell cycle:</a:t>
            </a:r>
            <a:endPara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  <a:latin typeface="Trebuchet MS" pitchFamily="34" charset="0"/>
            </a:endParaRPr>
          </a:p>
          <a:p>
            <a:pPr marL="36512" indent="0" eaLnBrk="1" hangingPunct="1">
              <a:lnSpc>
                <a:spcPct val="90000"/>
              </a:lnSpc>
              <a:buClr>
                <a:srgbClr val="FFFF00"/>
              </a:buClr>
              <a:buFont typeface="Wingdings 2" panose="05020102010507070707" pitchFamily="18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1.Growth and Development: Interphase</a:t>
            </a:r>
            <a:endParaRPr lang="en-US" sz="280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36512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	</a:t>
            </a:r>
            <a:r>
              <a:rPr lang="en-US" sz="2800" dirty="0" smtClean="0">
                <a:latin typeface="Trebuchet MS" pitchFamily="34" charset="0"/>
              </a:rPr>
              <a:t>Cell carries out normal </a:t>
            </a:r>
            <a:r>
              <a:rPr lang="en-US" sz="2800" dirty="0" smtClean="0">
                <a:latin typeface="Trebuchet MS" pitchFamily="34" charset="0"/>
              </a:rPr>
              <a:t>functions and grows.</a:t>
            </a:r>
          </a:p>
          <a:p>
            <a:pPr marL="36512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dirty="0">
                <a:latin typeface="Trebuchet MS" pitchFamily="34" charset="0"/>
              </a:rPr>
              <a:t>	</a:t>
            </a:r>
            <a:r>
              <a:rPr lang="en-US" sz="2800" dirty="0" smtClean="0">
                <a:latin typeface="Trebuchet MS" pitchFamily="34" charset="0"/>
              </a:rPr>
              <a:t>Replicates DNA and other organelles 	(preparation for the splitting of the cell)</a:t>
            </a:r>
            <a:endParaRPr lang="en-US" sz="2800" dirty="0" smtClean="0">
              <a:latin typeface="Trebuchet MS" pitchFamily="34" charset="0"/>
            </a:endParaRPr>
          </a:p>
          <a:p>
            <a:pPr marL="36512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2.Division stage: Mitosis and </a:t>
            </a:r>
            <a:r>
              <a:rPr lang="en-US" sz="2800" b="1" dirty="0" err="1" smtClean="0">
                <a:solidFill>
                  <a:srgbClr val="FFFF00"/>
                </a:solidFill>
                <a:latin typeface="Trebuchet MS" pitchFamily="34" charset="0"/>
              </a:rPr>
              <a:t>Ctyokinesis</a:t>
            </a: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36512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a) Mitosis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: </a:t>
            </a:r>
            <a:endParaRPr lang="en-US" sz="2800" dirty="0">
              <a:solidFill>
                <a:srgbClr val="FFFF00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		</a:t>
            </a:r>
            <a:r>
              <a:rPr lang="en-US" sz="2800" b="1" dirty="0" smtClean="0">
                <a:solidFill>
                  <a:srgbClr val="92D050"/>
                </a:solidFill>
                <a:latin typeface="Trebuchet MS" pitchFamily="34" charset="0"/>
              </a:rPr>
              <a:t>Nucleus</a:t>
            </a:r>
            <a:r>
              <a:rPr lang="en-US" sz="2800" b="1" dirty="0" smtClean="0">
                <a:latin typeface="Trebuchet MS" pitchFamily="34" charset="0"/>
              </a:rPr>
              <a:t> </a:t>
            </a:r>
            <a:r>
              <a:rPr lang="en-US" sz="2800" dirty="0" smtClean="0">
                <a:latin typeface="Trebuchet MS" pitchFamily="34" charset="0"/>
              </a:rPr>
              <a:t>contents duplicated and divided 	into</a:t>
            </a:r>
            <a:r>
              <a:rPr lang="en-US" sz="2800" dirty="0">
                <a:latin typeface="Trebuchet MS" pitchFamily="34" charset="0"/>
              </a:rPr>
              <a:t> </a:t>
            </a:r>
            <a:r>
              <a:rPr lang="en-US" sz="2800" dirty="0" smtClean="0">
                <a:latin typeface="Trebuchet MS" pitchFamily="34" charset="0"/>
              </a:rPr>
              <a:t>two equal parts.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b) Cytokinesis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	</a:t>
            </a:r>
            <a:r>
              <a:rPr lang="en-US" sz="2800" dirty="0" smtClean="0">
                <a:latin typeface="Trebuchet MS" pitchFamily="34" charset="0"/>
              </a:rPr>
              <a:t>Separation of two nuclei and </a:t>
            </a:r>
            <a:r>
              <a:rPr lang="en-US" sz="2800" dirty="0" smtClean="0">
                <a:latin typeface="Trebuchet MS" pitchFamily="34" charset="0"/>
              </a:rPr>
              <a:t>cell</a:t>
            </a:r>
            <a:r>
              <a:rPr lang="en-US" sz="2800" dirty="0">
                <a:latin typeface="Trebuchet MS" pitchFamily="34" charset="0"/>
              </a:rPr>
              <a:t> </a:t>
            </a:r>
            <a:r>
              <a:rPr lang="en-US" sz="2800" dirty="0" smtClean="0">
                <a:latin typeface="Trebuchet MS" pitchFamily="34" charset="0"/>
              </a:rPr>
              <a:t>contents   	into </a:t>
            </a:r>
            <a:r>
              <a:rPr lang="en-US" sz="2800" dirty="0" smtClean="0">
                <a:latin typeface="Trebuchet MS" pitchFamily="34" charset="0"/>
              </a:rPr>
              <a:t>two daughter cells.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  <a:ea typeface="ヒラギノ角ゴ Pro W3" pitchFamily="1" charset="-128"/>
              </a:rPr>
              <a:t> See pages 150 - 153 </a:t>
            </a:r>
            <a:endParaRPr lang="en-US" altLang="en-US" sz="2400">
              <a:latin typeface="Trebuchet MS" panose="020B0603020202020204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/>
      <p:bldP spid="10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Parts of the Cell Cycle</a:t>
            </a:r>
          </a:p>
        </p:txBody>
      </p:sp>
      <p:pic>
        <p:nvPicPr>
          <p:cNvPr id="35843" name="Picture 3" descr="Pictur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80514"/>
            <a:ext cx="7696200" cy="5291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52900" y="3448050"/>
            <a:ext cx="427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60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endParaRPr lang="en-US" altLang="en-US" sz="3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2125" y="28638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  <a:endParaRPr lang="en-US" alt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925"/>
            <a:ext cx="7467600" cy="95567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1. Interphase</a:t>
            </a:r>
            <a:endParaRPr lang="en-US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5715000" cy="556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2800" dirty="0" smtClean="0">
              <a:latin typeface="Trebuchet MS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>
                <a:latin typeface="Trebuchet MS" pitchFamily="34" charset="0"/>
              </a:rPr>
              <a:t>T</a:t>
            </a:r>
            <a:r>
              <a:rPr lang="en-US" sz="2800" dirty="0" smtClean="0">
                <a:latin typeface="Trebuchet MS" pitchFamily="34" charset="0"/>
              </a:rPr>
              <a:t>he </a:t>
            </a:r>
            <a:r>
              <a:rPr lang="en-US" sz="2800" b="1" u="sng" dirty="0" smtClean="0">
                <a:latin typeface="Trebuchet MS" pitchFamily="34" charset="0"/>
              </a:rPr>
              <a:t>longest</a:t>
            </a:r>
            <a:r>
              <a:rPr lang="en-US" sz="2800" dirty="0" smtClean="0">
                <a:latin typeface="Trebuchet MS" pitchFamily="34" charset="0"/>
              </a:rPr>
              <a:t> cell cycle stage (lasts 15 </a:t>
            </a:r>
            <a:r>
              <a:rPr lang="en-US" sz="2800" dirty="0" smtClean="0">
                <a:latin typeface="Trebuchet MS" pitchFamily="34" charset="0"/>
              </a:rPr>
              <a:t>hrs. </a:t>
            </a:r>
            <a:r>
              <a:rPr lang="en-US" sz="2800" dirty="0" smtClean="0">
                <a:latin typeface="Trebuchet MS" pitchFamily="34" charset="0"/>
              </a:rPr>
              <a:t>to </a:t>
            </a:r>
            <a:r>
              <a:rPr lang="en-US" sz="2800" dirty="0" smtClean="0">
                <a:latin typeface="Trebuchet MS" pitchFamily="34" charset="0"/>
              </a:rPr>
              <a:t>months</a:t>
            </a:r>
            <a:r>
              <a:rPr lang="en-US" sz="2800" dirty="0" smtClean="0">
                <a:latin typeface="Trebuchet MS" pitchFamily="34" charset="0"/>
              </a:rPr>
              <a:t>). 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When the cell performs normal functions and grows. </a:t>
            </a:r>
            <a:endParaRPr lang="en-US" sz="28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sz="2800" dirty="0" smtClean="0">
              <a:latin typeface="Trebuchet MS" pitchFamily="34" charset="0"/>
            </a:endParaRPr>
          </a:p>
          <a:p>
            <a:pPr marL="496887" indent="-3429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hromatin</a:t>
            </a:r>
            <a:r>
              <a:rPr lang="en-US" altLang="en-US" sz="2800" dirty="0" smtClean="0">
                <a:latin typeface="Trebuchet MS" panose="020B0603020202020204" pitchFamily="34" charset="0"/>
              </a:rPr>
              <a:t> is loosely </a:t>
            </a:r>
            <a:r>
              <a:rPr lang="en-US" altLang="en-US" sz="2800" dirty="0">
                <a:latin typeface="Trebuchet MS" panose="020B0603020202020204" pitchFamily="34" charset="0"/>
              </a:rPr>
              <a:t>coiled </a:t>
            </a:r>
            <a:r>
              <a:rPr lang="en-US" altLang="en-US" sz="2800" dirty="0" smtClean="0">
                <a:latin typeface="Trebuchet MS" panose="020B0603020202020204" pitchFamily="34" charset="0"/>
              </a:rPr>
              <a:t>so </a:t>
            </a:r>
            <a:r>
              <a:rPr lang="en-US" altLang="en-US" sz="2800" dirty="0">
                <a:latin typeface="Trebuchet MS" panose="020B0603020202020204" pitchFamily="34" charset="0"/>
              </a:rPr>
              <a:t>that DNA can be copied into RNA for proteins to be made in preparation for cell division. </a:t>
            </a:r>
          </a:p>
          <a:p>
            <a:pPr marL="496887" indent="-342900"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>
              <a:latin typeface="Trebuchet MS" pitchFamily="34" charset="0"/>
            </a:endParaRPr>
          </a:p>
        </p:txBody>
      </p:sp>
      <p:pic>
        <p:nvPicPr>
          <p:cNvPr id="4" name="Picture 4" descr="bc9_u2c5_p155_fig5_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474710"/>
            <a:ext cx="83820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>
                <a:latin typeface="Trebuchet MS" panose="020B0603020202020204" pitchFamily="34" charset="0"/>
              </a:rPr>
              <a:t>The cell continues to grow and make proteins in preparation for </a:t>
            </a:r>
            <a:r>
              <a:rPr lang="en-US" altLang="en-US" sz="2800" b="1" dirty="0">
                <a:solidFill>
                  <a:srgbClr val="FFFF00"/>
                </a:solidFill>
                <a:latin typeface="Trebuchet MS" panose="020B0603020202020204" pitchFamily="34" charset="0"/>
              </a:rPr>
              <a:t>mitosis</a:t>
            </a:r>
            <a:r>
              <a:rPr lang="en-US" altLang="en-US" sz="2800" dirty="0">
                <a:latin typeface="Trebuchet MS" panose="020B0603020202020204" pitchFamily="34" charset="0"/>
              </a:rPr>
              <a:t> and </a:t>
            </a:r>
            <a:r>
              <a:rPr lang="en-US" altLang="en-US" sz="2800" b="1" dirty="0">
                <a:solidFill>
                  <a:srgbClr val="FFFF00"/>
                </a:solidFill>
                <a:latin typeface="Trebuchet MS" panose="020B0603020202020204" pitchFamily="34" charset="0"/>
              </a:rPr>
              <a:t>cytokinesis.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915400" cy="6019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>
                <a:latin typeface="Trebuchet MS" pitchFamily="34" charset="0"/>
              </a:rPr>
              <a:t>In </a:t>
            </a: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late interphase</a:t>
            </a:r>
            <a:r>
              <a:rPr lang="en-US" sz="2800" dirty="0">
                <a:latin typeface="Trebuchet MS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DNA copies itself  </a:t>
            </a:r>
            <a:r>
              <a:rPr lang="en-US" sz="2800" dirty="0">
                <a:latin typeface="Trebuchet MS" pitchFamily="34" charset="0"/>
              </a:rPr>
              <a:t>in the process of </a:t>
            </a:r>
            <a:r>
              <a:rPr lang="en-US" sz="2800" b="1" dirty="0">
                <a:solidFill>
                  <a:srgbClr val="FF0000"/>
                </a:solidFill>
                <a:latin typeface="Trebuchet MS" pitchFamily="34" charset="0"/>
              </a:rPr>
              <a:t>DNA replication.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sz="2800" dirty="0">
              <a:latin typeface="Trebuchet MS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>
                <a:solidFill>
                  <a:srgbClr val="FF3300"/>
                </a:solidFill>
                <a:latin typeface="Trebuchet MS" pitchFamily="34" charset="0"/>
                <a:hlinkClick r:id="rId2"/>
              </a:rPr>
              <a:t>DNA Replication</a:t>
            </a:r>
            <a:r>
              <a:rPr lang="en-US" sz="2800" b="1" dirty="0">
                <a:latin typeface="Trebuchet MS" pitchFamily="34" charset="0"/>
                <a:hlinkClick r:id="rId2"/>
              </a:rPr>
              <a:t> </a:t>
            </a:r>
            <a:r>
              <a:rPr lang="en-US" sz="2800" b="1" dirty="0">
                <a:latin typeface="Trebuchet MS" pitchFamily="34" charset="0"/>
              </a:rPr>
              <a:t> (video) </a:t>
            </a:r>
            <a:r>
              <a:rPr lang="en-US" sz="2800" dirty="0">
                <a:latin typeface="Trebuchet MS" pitchFamily="34" charset="0"/>
              </a:rPr>
              <a:t>involves several steps: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>
                <a:latin typeface="Trebuchet MS" pitchFamily="34" charset="0"/>
              </a:rPr>
              <a:t>The DNA molecule unwinds with the help of an enzyme.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>
                <a:latin typeface="Trebuchet MS" pitchFamily="34" charset="0"/>
              </a:rPr>
              <a:t>New bases pair with the bases on the original DNA.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>
                <a:latin typeface="Trebuchet MS" pitchFamily="34" charset="0"/>
              </a:rPr>
              <a:t>Two new identical DNA molecules are produced</a:t>
            </a:r>
            <a:r>
              <a:rPr lang="en-US" sz="2800" dirty="0" smtClean="0">
                <a:latin typeface="Trebuchet MS" pitchFamily="34" charset="0"/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sz="2800" dirty="0">
              <a:solidFill>
                <a:srgbClr val="FF3300"/>
              </a:solidFill>
              <a:latin typeface="Trebuchet MS" pitchFamily="34" charset="0"/>
              <a:sym typeface="Wingdings" pitchFamily="2" charset="2"/>
            </a:endParaRP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 This doubles the amount of DNA in nucleus 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 The 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cell </a:t>
            </a: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can now divide 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  <a:sym typeface="Wingdings" pitchFamily="2" charset="2"/>
              </a:rPr>
              <a:t>(</a:t>
            </a: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  <a:sym typeface="Wingdings" pitchFamily="2" charset="2"/>
              </a:rPr>
              <a:t>Mitosis + cytokinesis)</a:t>
            </a: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  <a:latin typeface="Trebuchet MS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16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5416550"/>
            <a:ext cx="7470775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rebuchet MS" panose="020B0603020202020204" pitchFamily="34" charset="0"/>
                <a:hlinkClick r:id="rId2"/>
              </a:rPr>
              <a:t>DNA Unraveling</a:t>
            </a:r>
            <a:r>
              <a:rPr lang="en-US" altLang="en-US" sz="2400" b="1" smtClean="0">
                <a:latin typeface="Trebuchet MS" panose="020B0603020202020204" pitchFamily="34" charset="0"/>
              </a:rPr>
              <a:t> </a:t>
            </a:r>
            <a:r>
              <a:rPr lang="en-US" altLang="en-US" sz="2400" smtClean="0">
                <a:latin typeface="Trebuchet MS" panose="020B0603020202020204" pitchFamily="34" charset="0"/>
              </a:rPr>
              <a:t>(Flash animation)</a:t>
            </a:r>
          </a:p>
        </p:txBody>
      </p:sp>
      <p:pic>
        <p:nvPicPr>
          <p:cNvPr id="37891" name="Picture 3" descr="Picture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143000"/>
            <a:ext cx="7772400" cy="4238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788" y="184150"/>
            <a:ext cx="36322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Interphase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988"/>
            <a:ext cx="7772400" cy="1039812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Chromosomes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34975" y="1143000"/>
            <a:ext cx="5018088" cy="5181600"/>
          </a:xfrm>
        </p:spPr>
        <p:txBody>
          <a:bodyPr/>
          <a:lstStyle/>
          <a:p>
            <a:pPr marL="36512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CA" sz="2800" b="1" dirty="0">
                <a:solidFill>
                  <a:srgbClr val="FFFF00"/>
                </a:solidFill>
                <a:latin typeface="Trebuchet MS" pitchFamily="34" charset="0"/>
              </a:rPr>
              <a:t>L</a:t>
            </a:r>
            <a:r>
              <a:rPr lang="en-CA" sz="2800" b="1" dirty="0" smtClean="0">
                <a:solidFill>
                  <a:srgbClr val="FFFF00"/>
                </a:solidFill>
                <a:latin typeface="Trebuchet MS" pitchFamily="34" charset="0"/>
              </a:rPr>
              <a:t>ate </a:t>
            </a:r>
            <a:r>
              <a:rPr lang="en-CA" sz="2800" b="1" dirty="0" smtClean="0">
                <a:solidFill>
                  <a:srgbClr val="FFFF00"/>
                </a:solidFill>
                <a:latin typeface="Trebuchet MS" pitchFamily="34" charset="0"/>
              </a:rPr>
              <a:t>Interphase/Prophase</a:t>
            </a: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As the nucleus prepares to divide the newly replicated DNA coils up and joins together to form two 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sister chromatids</a:t>
            </a:r>
          </a:p>
          <a:p>
            <a:pPr marL="36512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2800" b="1" dirty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The two identical chromatids are joined  together by a centromere</a:t>
            </a:r>
          </a:p>
          <a:p>
            <a:pPr marL="36512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creating a chromosome</a:t>
            </a:r>
            <a:endParaRPr lang="en-US" sz="2800" b="1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40964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341688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Connection Between DNA, Chromatin, and Chromosomes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91600" cy="4525963"/>
          </a:xfrm>
        </p:spPr>
        <p:txBody>
          <a:bodyPr/>
          <a:lstStyle/>
          <a:p>
            <a:pPr marL="36512" indent="0">
              <a:buNone/>
            </a:pPr>
            <a:endParaRPr lang="en-US" dirty="0"/>
          </a:p>
          <a:p>
            <a:pPr marL="36512" indent="0">
              <a:buNone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DNA/Proteins (double helix)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chromatin (loosely coiled)</a:t>
            </a:r>
            <a:r>
              <a:rPr lang="en-US" sz="2400" b="1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chromosomes (tightly coiled and replicated DNA)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33"/>
          <a:stretch>
            <a:fillRect/>
          </a:stretch>
        </p:blipFill>
        <p:spPr bwMode="auto">
          <a:xfrm>
            <a:off x="3276600" y="3043311"/>
            <a:ext cx="5285630" cy="297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1" y="3048000"/>
            <a:ext cx="2269802" cy="300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707" y="6049962"/>
            <a:ext cx="192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Chromosomes</a:t>
            </a:r>
          </a:p>
          <a:p>
            <a:r>
              <a:rPr lang="en-US" b="1" dirty="0" smtClean="0"/>
              <a:t>(tightly coiled)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2421988" y="6246004"/>
            <a:ext cx="838200" cy="32316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37453" y="6076608"/>
            <a:ext cx="189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Chromatin </a:t>
            </a:r>
          </a:p>
          <a:p>
            <a:r>
              <a:rPr lang="en-US" b="1" dirty="0" smtClean="0"/>
              <a:t>(loosely coiled)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5235527" y="6244977"/>
            <a:ext cx="838200" cy="32316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97691" y="608339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DNA/Proteins</a:t>
            </a:r>
          </a:p>
          <a:p>
            <a:r>
              <a:rPr lang="en-US" b="1" dirty="0" smtClean="0"/>
              <a:t>(double helix)</a:t>
            </a:r>
          </a:p>
        </p:txBody>
      </p:sp>
    </p:spTree>
    <p:extLst>
      <p:ext uri="{BB962C8B-B14F-4D97-AF65-F5344CB8AC3E}">
        <p14:creationId xmlns:p14="http://schemas.microsoft.com/office/powerpoint/2010/main" val="39621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102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hlinkClick r:id="rId2"/>
              </a:rPr>
              <a:t>Mitosis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video</a:t>
            </a:r>
            <a:endParaRPr lang="en-US" sz="2800" dirty="0" smtClean="0">
              <a:latin typeface="Trebuchet MS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896938"/>
            <a:ext cx="8229600" cy="4648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Mitosis is the shortest stage of the cell cycle where the 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nuclear contents </a:t>
            </a:r>
            <a:r>
              <a:rPr lang="en-US" sz="2800" dirty="0" smtClean="0">
                <a:latin typeface="Trebuchet MS" pitchFamily="34" charset="0"/>
              </a:rPr>
              <a:t>divide, and two daughter nuclei are formed. 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It occurs in 4 stages: </a:t>
            </a:r>
          </a:p>
          <a:p>
            <a:pPr marL="1371600" lvl="2" indent="-4572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Prophase</a:t>
            </a:r>
          </a:p>
          <a:p>
            <a:pPr marL="1371600" lvl="2" indent="-4572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Metaphase</a:t>
            </a:r>
          </a:p>
          <a:p>
            <a:pPr marL="1371600" lvl="2" indent="-4572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Anaphase</a:t>
            </a:r>
          </a:p>
          <a:p>
            <a:pPr marL="1371600" lvl="2" indent="-4572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rebuchet MS" pitchFamily="34" charset="0"/>
              </a:rPr>
              <a:t>Telophase</a:t>
            </a: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Helpful saying to remember the order:</a:t>
            </a:r>
          </a:p>
          <a:p>
            <a:pPr marL="457200" lvl="1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sz="2800" dirty="0" smtClean="0">
                <a:latin typeface="Trebuchet MS" pitchFamily="34" charset="0"/>
              </a:rPr>
              <a:t>	</a:t>
            </a:r>
            <a:r>
              <a:rPr lang="en-US" sz="2800" b="1" dirty="0" smtClean="0">
                <a:latin typeface="Trebuchet MS" pitchFamily="34" charset="0"/>
              </a:rPr>
              <a:t>“</a:t>
            </a:r>
            <a:r>
              <a:rPr lang="en-US" sz="2800" b="1" i="1" dirty="0" smtClean="0">
                <a:solidFill>
                  <a:srgbClr val="FFFF00"/>
                </a:solidFill>
                <a:latin typeface="Trebuchet MS" pitchFamily="34" charset="0"/>
              </a:rPr>
              <a:t>I</a:t>
            </a:r>
            <a:r>
              <a:rPr lang="en-US" sz="2800" b="1" i="1" dirty="0" smtClean="0">
                <a:latin typeface="Trebuchet MS" pitchFamily="34" charset="0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latin typeface="Trebuchet MS" pitchFamily="34" charset="0"/>
              </a:rPr>
              <a:t>p</a:t>
            </a:r>
            <a:r>
              <a:rPr lang="en-US" sz="2800" b="1" i="1" dirty="0" smtClean="0">
                <a:latin typeface="Trebuchet MS" pitchFamily="34" charset="0"/>
              </a:rPr>
              <a:t>icked </a:t>
            </a:r>
            <a:r>
              <a:rPr lang="en-US" sz="2800" b="1" i="1" dirty="0" smtClean="0">
                <a:solidFill>
                  <a:srgbClr val="FFFF00"/>
                </a:solidFill>
                <a:latin typeface="Trebuchet MS" pitchFamily="34" charset="0"/>
              </a:rPr>
              <a:t>m</a:t>
            </a:r>
            <a:r>
              <a:rPr lang="en-US" sz="2800" b="1" i="1" dirty="0" smtClean="0">
                <a:latin typeface="Trebuchet MS" pitchFamily="34" charset="0"/>
              </a:rPr>
              <a:t>any </a:t>
            </a:r>
            <a:r>
              <a:rPr lang="en-US" sz="2800" b="1" i="1" dirty="0" smtClean="0">
                <a:solidFill>
                  <a:srgbClr val="FFFF00"/>
                </a:solidFill>
                <a:latin typeface="Trebuchet MS" pitchFamily="34" charset="0"/>
              </a:rPr>
              <a:t>a</a:t>
            </a:r>
            <a:r>
              <a:rPr lang="en-US" sz="2800" b="1" i="1" dirty="0" smtClean="0">
                <a:latin typeface="Trebuchet MS" pitchFamily="34" charset="0"/>
              </a:rPr>
              <a:t>pples </a:t>
            </a:r>
            <a:r>
              <a:rPr lang="en-US" sz="2800" b="1" i="1" dirty="0" smtClean="0">
                <a:solidFill>
                  <a:srgbClr val="FFFF00"/>
                </a:solidFill>
                <a:latin typeface="Trebuchet MS" pitchFamily="34" charset="0"/>
              </a:rPr>
              <a:t>t</a:t>
            </a:r>
            <a:r>
              <a:rPr lang="en-US" sz="2800" b="1" i="1" dirty="0" smtClean="0">
                <a:latin typeface="Trebuchet MS" pitchFamily="34" charset="0"/>
              </a:rPr>
              <a:t>oday”</a:t>
            </a:r>
            <a:endParaRPr lang="en-US" sz="2800" b="1" dirty="0" smtClean="0"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-4763"/>
            <a:ext cx="36134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2a) Mitosis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Mitosis - Prophase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457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Chromosomes </a:t>
            </a:r>
            <a:r>
              <a:rPr lang="en-US" sz="2800" dirty="0" smtClean="0">
                <a:latin typeface="Trebuchet MS" pitchFamily="34" charset="0"/>
              </a:rPr>
              <a:t>start to coil and become visible.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Pairs of 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centrioles</a:t>
            </a:r>
            <a:r>
              <a:rPr lang="en-US" sz="2800" dirty="0" smtClean="0">
                <a:latin typeface="Trebuchet MS" pitchFamily="34" charset="0"/>
              </a:rPr>
              <a:t> start to separate.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nuclear membrane </a:t>
            </a:r>
            <a:r>
              <a:rPr lang="en-US" sz="2800" dirty="0" smtClean="0">
                <a:latin typeface="Trebuchet MS" pitchFamily="34" charset="0"/>
              </a:rPr>
              <a:t>disappears.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Spindle fibers </a:t>
            </a:r>
            <a:r>
              <a:rPr lang="en-US" sz="2800" dirty="0" smtClean="0">
                <a:latin typeface="Trebuchet MS" pitchFamily="34" charset="0"/>
              </a:rPr>
              <a:t>start to form between the centriole pairs.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Chromosomes move more evenly throughout the nucleus.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00200"/>
            <a:ext cx="3678238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Mitosis - Metaphase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49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Centriole </a:t>
            </a:r>
            <a:r>
              <a:rPr lang="en-US" sz="2800" dirty="0" smtClean="0">
                <a:latin typeface="Trebuchet MS" pitchFamily="34" charset="0"/>
              </a:rPr>
              <a:t>pairs move to opposite ends of the cell.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Spindle fibers are still attached to the centriole pairs.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Chromosomes line up along the midline </a:t>
            </a:r>
            <a:r>
              <a:rPr lang="en-US" sz="2800" dirty="0" smtClean="0">
                <a:latin typeface="Trebuchet MS" pitchFamily="34" charset="0"/>
              </a:rPr>
              <a:t>of the cell and are attached to the spindle fibers.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00200"/>
            <a:ext cx="36576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6800"/>
          </a:xfrm>
        </p:spPr>
        <p:txBody>
          <a:bodyPr/>
          <a:lstStyle/>
          <a:p>
            <a:pPr lvl="0"/>
            <a:r>
              <a:rPr lang="en-US" dirty="0"/>
              <a:t>What is reproduction?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</a:t>
            </a:r>
            <a:r>
              <a:rPr lang="en-US" dirty="0"/>
              <a:t>is the purpose of reproduction?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</a:t>
            </a:r>
            <a:r>
              <a:rPr lang="en-US" dirty="0"/>
              <a:t>are these three terms related: </a:t>
            </a:r>
            <a:r>
              <a:rPr lang="en-US" i="1" dirty="0"/>
              <a:t>reproduction, sustainability, continuity</a:t>
            </a:r>
            <a:r>
              <a:rPr lang="en-US" dirty="0"/>
              <a:t>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</a:t>
            </a:r>
            <a:r>
              <a:rPr lang="en-US" dirty="0"/>
              <a:t>does the word </a:t>
            </a:r>
            <a:r>
              <a:rPr lang="en-US" i="1" dirty="0"/>
              <a:t>continuity</a:t>
            </a:r>
            <a:r>
              <a:rPr lang="en-US" dirty="0"/>
              <a:t> mean in terms of reproduction?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Mitosis - Anaphase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87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The </a:t>
            </a:r>
            <a:r>
              <a:rPr lang="en-US" sz="2800" dirty="0" smtClean="0">
                <a:latin typeface="Trebuchet MS" pitchFamily="34" charset="0"/>
              </a:rPr>
              <a:t>pair of 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chromatids split</a:t>
            </a:r>
            <a:r>
              <a:rPr lang="en-US" sz="2800" dirty="0" smtClean="0">
                <a:latin typeface="Trebuchet MS" pitchFamily="34" charset="0"/>
              </a:rPr>
              <a:t> at the centromere and move to opposite ends of the spindle.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Now there are twice the number of 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(single) chromosomes </a:t>
            </a:r>
            <a:r>
              <a:rPr lang="en-US" sz="2800" dirty="0" smtClean="0">
                <a:latin typeface="Trebuchet MS" pitchFamily="34" charset="0"/>
              </a:rPr>
              <a:t>within the cell membrane.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The chromosomes move towards the opposite ends of the cell membrane aided by the spindle fibers.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300" dirty="0" smtClean="0">
              <a:latin typeface="Trebuchet MS" pitchFamily="34" charset="0"/>
            </a:endParaRP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3924300"/>
            <a:ext cx="0" cy="0"/>
          </a:xfr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17688"/>
            <a:ext cx="35734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8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Mitosis - </a:t>
            </a:r>
            <a:r>
              <a:rPr lang="en-US" sz="5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Telophase</a:t>
            </a:r>
            <a:endParaRPr lang="en-US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876800" cy="5035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Nuclear 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membranes form</a:t>
            </a:r>
            <a:r>
              <a:rPr lang="en-US" sz="2800" dirty="0" smtClean="0">
                <a:latin typeface="Trebuchet MS" pitchFamily="34" charset="0"/>
              </a:rPr>
              <a:t> around the two new sets of chromosomes.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The spindle fiber disappears.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Chromosomes start to uncoil (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chromatin</a:t>
            </a:r>
            <a:r>
              <a:rPr lang="en-US" sz="2800" dirty="0" smtClean="0">
                <a:latin typeface="Trebuchet MS" pitchFamily="34" charset="0"/>
              </a:rPr>
              <a:t>) and become less visible.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Cell starts to make a groove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</a:rPr>
              <a:t>(furrow) </a:t>
            </a:r>
            <a:r>
              <a:rPr lang="en-US" sz="2800" dirty="0" smtClean="0">
                <a:latin typeface="Trebuchet MS" pitchFamily="34" charset="0"/>
              </a:rPr>
              <a:t>in the middle to eventually split into two identical cells.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300" dirty="0" smtClean="0">
              <a:latin typeface="Trebuchet MS" pitchFamily="34" charset="0"/>
            </a:endParaRP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621088" cy="4349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2b) Cytokinesis</a:t>
            </a:r>
            <a:endParaRPr lang="en-US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The </a:t>
            </a:r>
            <a:r>
              <a:rPr lang="en-US" sz="2800" dirty="0" smtClean="0">
                <a:latin typeface="Trebuchet MS" pitchFamily="34" charset="0"/>
              </a:rPr>
              <a:t>division of material 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outside</a:t>
            </a:r>
            <a:r>
              <a:rPr lang="en-US" sz="2800" dirty="0" smtClean="0">
                <a:latin typeface="Trebuchet MS" pitchFamily="34" charset="0"/>
              </a:rPr>
              <a:t> of the nucleus.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Occurs at the end of telophase</a:t>
            </a:r>
            <a:r>
              <a:rPr lang="en-US" sz="2800" dirty="0" smtClean="0">
                <a:latin typeface="Trebuchet MS" pitchFamily="34" charset="0"/>
              </a:rPr>
              <a:t>.</a:t>
            </a:r>
          </a:p>
          <a:p>
            <a:pPr marL="36512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sz="1800" dirty="0" smtClean="0"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Cytokinesis divides the organelles and other substances in the cytoplasm into roughly two equal halves.</a:t>
            </a:r>
          </a:p>
          <a:p>
            <a:pPr lvl="1" eaLnBrk="1" hangingPunct="1">
              <a:lnSpc>
                <a:spcPct val="90000"/>
              </a:lnSpc>
              <a:buClrTx/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</a:rPr>
              <a:t>Animal cells furrow (pinch together) while plant cells form a cell plate that grows across between the two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</a:rPr>
              <a:t>cells</a:t>
            </a: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6" name="Picture 2" descr="Image result for cytokinesis in animal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343400"/>
            <a:ext cx="5124450" cy="24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of cytokinesis…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200" dirty="0">
                <a:latin typeface="Trebuchet MS" pitchFamily="34" charset="0"/>
              </a:rPr>
              <a:t># of chromosomes in daughter cell </a:t>
            </a:r>
            <a:r>
              <a:rPr lang="en-US" sz="3200" b="1" dirty="0">
                <a:solidFill>
                  <a:srgbClr val="FF0000"/>
                </a:solidFill>
                <a:latin typeface="Trebuchet MS" pitchFamily="34" charset="0"/>
              </a:rPr>
              <a:t>equals</a:t>
            </a:r>
            <a:r>
              <a:rPr lang="en-US" sz="3200" dirty="0">
                <a:latin typeface="Trebuchet MS" pitchFamily="34" charset="0"/>
              </a:rPr>
              <a:t> the # of chromosomes in the original parent cell. </a:t>
            </a:r>
            <a:endParaRPr lang="en-US" sz="3200" dirty="0" smtClean="0"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3200" dirty="0"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200" dirty="0">
                <a:latin typeface="Trebuchet MS" pitchFamily="34" charset="0"/>
              </a:rPr>
              <a:t>Daughter cells are </a:t>
            </a:r>
            <a:r>
              <a:rPr lang="en-US" sz="3200" b="1" dirty="0">
                <a:solidFill>
                  <a:srgbClr val="FF0000"/>
                </a:solidFill>
                <a:latin typeface="Trebuchet MS" pitchFamily="34" charset="0"/>
              </a:rPr>
              <a:t>genetically identical</a:t>
            </a:r>
            <a:r>
              <a:rPr lang="en-US" sz="3200" dirty="0">
                <a:latin typeface="Trebuchet MS" pitchFamily="34" charset="0"/>
              </a:rPr>
              <a:t> to parent.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5100553"/>
            <a:ext cx="762000" cy="91439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2543" y="4509078"/>
            <a:ext cx="762000" cy="91439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14399" y="5626443"/>
            <a:ext cx="762000" cy="91439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Up Arrow 6"/>
          <p:cNvSpPr/>
          <p:nvPr/>
        </p:nvSpPr>
        <p:spPr>
          <a:xfrm rot="7707706">
            <a:off x="3299103" y="5128025"/>
            <a:ext cx="936884" cy="859455"/>
          </a:xfrm>
          <a:prstGeom prst="lef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6041816"/>
            <a:ext cx="99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Parent Cell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0203" y="6148836"/>
            <a:ext cx="156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Offspring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71311" y="5373086"/>
            <a:ext cx="49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47310" y="4781611"/>
            <a:ext cx="49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56165" y="5918757"/>
            <a:ext cx="49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58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Cell Cycle Problems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1413"/>
            <a:ext cx="5715000" cy="373538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>
                <a:latin typeface="Trebuchet MS" panose="020B0603020202020204" pitchFamily="34" charset="0"/>
              </a:rPr>
              <a:t>There are </a:t>
            </a:r>
            <a:r>
              <a:rPr lang="en-US" altLang="en-US" sz="2800" smtClean="0">
                <a:solidFill>
                  <a:srgbClr val="FF0000"/>
                </a:solidFill>
                <a:latin typeface="Trebuchet MS" panose="020B0603020202020204" pitchFamily="34" charset="0"/>
              </a:rPr>
              <a:t>special checkpoints</a:t>
            </a:r>
            <a:r>
              <a:rPr lang="en-US" altLang="en-US" sz="2800" smtClean="0">
                <a:latin typeface="Trebuchet MS" panose="020B0603020202020204" pitchFamily="34" charset="0"/>
              </a:rPr>
              <a:t> in the cell cycle that will prevent cell division.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>
                <a:latin typeface="Trebuchet MS" panose="020B0603020202020204" pitchFamily="34" charset="0"/>
              </a:rPr>
              <a:t>These checkpoints function as a fail safe so that only normal cells will survive to divide.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>
                <a:latin typeface="Trebuchet MS" panose="020B0603020202020204" pitchFamily="34" charset="0"/>
              </a:rPr>
              <a:t>The cell will not divide if:</a:t>
            </a:r>
          </a:p>
          <a:p>
            <a:pPr lvl="1" eaLnBrk="1" hangingPunct="1">
              <a:buClr>
                <a:srgbClr val="FFFF00"/>
              </a:buClr>
            </a:pPr>
            <a:r>
              <a:rPr lang="en-US" altLang="en-US" sz="2800" smtClean="0">
                <a:solidFill>
                  <a:srgbClr val="FFFF00"/>
                </a:solidFill>
                <a:latin typeface="Trebuchet MS" panose="020B0603020202020204" pitchFamily="34" charset="0"/>
              </a:rPr>
              <a:t>If the cell is short of nutrients</a:t>
            </a:r>
          </a:p>
          <a:p>
            <a:pPr lvl="1" eaLnBrk="1" hangingPunct="1">
              <a:buClr>
                <a:srgbClr val="FFFF00"/>
              </a:buClr>
            </a:pPr>
            <a:r>
              <a:rPr lang="en-US" altLang="en-US" sz="2800" smtClean="0">
                <a:solidFill>
                  <a:srgbClr val="FFFF00"/>
                </a:solidFill>
                <a:latin typeface="Trebuchet MS" panose="020B0603020202020204" pitchFamily="34" charset="0"/>
              </a:rPr>
              <a:t>If the DNA within the nucleus has not been replicated</a:t>
            </a:r>
          </a:p>
          <a:p>
            <a:pPr lvl="1" eaLnBrk="1" hangingPunct="1">
              <a:buClr>
                <a:srgbClr val="FFFF00"/>
              </a:buClr>
            </a:pPr>
            <a:r>
              <a:rPr lang="en-US" altLang="en-US" sz="2800" smtClean="0">
                <a:solidFill>
                  <a:srgbClr val="FFFF00"/>
                </a:solidFill>
                <a:latin typeface="Trebuchet MS" panose="020B0603020202020204" pitchFamily="34" charset="0"/>
              </a:rPr>
              <a:t>If the DNA is damaged</a:t>
            </a:r>
          </a:p>
        </p:txBody>
      </p:sp>
      <p:pic>
        <p:nvPicPr>
          <p:cNvPr id="22532" name="Picture 4" descr="cell_cycle_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915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Cell Cycle Problems</a:t>
            </a:r>
            <a:endParaRPr lang="en-US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3556" name="Picture 4" descr="bc9_u2c5_p159_fig5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39543" y="5105400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3"/>
              </a:rPr>
              <a:t>Cell Cycle and Cancer Video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06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Cell Cycle Problems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7924800" cy="5410200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Sometimes, gene mutations involving the checkpoints can result in an 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out-of-control </a:t>
            </a:r>
            <a:r>
              <a:rPr lang="en-US" sz="2800" dirty="0" smtClean="0">
                <a:latin typeface="Trebuchet MS" pitchFamily="34" charset="0"/>
              </a:rPr>
              <a:t>cell cycle. </a:t>
            </a:r>
          </a:p>
          <a:p>
            <a:pPr marL="533400" indent="-533400"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The result can be uncontrolled cell division </a:t>
            </a:r>
            <a:r>
              <a:rPr lang="en-US" sz="2800" b="1" dirty="0" smtClean="0">
                <a:latin typeface="Trebuchet MS" pitchFamily="34" charset="0"/>
                <a:sym typeface="Wingdings" pitchFamily="2" charset="2"/>
              </a:rPr>
              <a:t>called </a:t>
            </a:r>
            <a:r>
              <a:rPr lang="en-US" sz="2800" b="1" dirty="0" smtClean="0">
                <a:solidFill>
                  <a:srgbClr val="CC3300"/>
                </a:solidFill>
                <a:latin typeface="Trebuchet MS" pitchFamily="34" charset="0"/>
                <a:hlinkClick r:id="rId3"/>
              </a:rPr>
              <a:t>Cancer</a:t>
            </a:r>
            <a:r>
              <a:rPr lang="en-US" sz="2800" dirty="0" smtClean="0">
                <a:solidFill>
                  <a:srgbClr val="CC3300"/>
                </a:solidFill>
                <a:latin typeface="Trebuchet MS" pitchFamily="34" charset="0"/>
              </a:rPr>
              <a:t> </a:t>
            </a:r>
            <a:r>
              <a:rPr lang="en-US" sz="2800" dirty="0" smtClean="0">
                <a:latin typeface="Trebuchet MS" pitchFamily="34" charset="0"/>
              </a:rPr>
              <a:t>(</a:t>
            </a:r>
            <a:r>
              <a:rPr lang="en-US" sz="2800" i="1" dirty="0" smtClean="0">
                <a:latin typeface="Trebuchet MS" pitchFamily="34" charset="0"/>
              </a:rPr>
              <a:t>12 slides of Flash animation)</a:t>
            </a:r>
            <a:endParaRPr lang="en-US" sz="2800" dirty="0" smtClean="0">
              <a:latin typeface="Trebuchet MS" pitchFamily="34" charset="0"/>
            </a:endParaRPr>
          </a:p>
          <a:p>
            <a:pPr marL="785812" indent="-457200" eaLnBrk="1" hangingPunct="1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Cancer cells have large, abnormal nuclei</a:t>
            </a:r>
          </a:p>
          <a:p>
            <a:pPr marL="785812" indent="-457200" eaLnBrk="1" hangingPunct="1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Cancer cells are not specialized, so they serve no useful function</a:t>
            </a:r>
          </a:p>
          <a:p>
            <a:pPr marL="785812" indent="-457200" eaLnBrk="1" hangingPunct="1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Cancer cells attract blood vessels and grow into </a:t>
            </a:r>
            <a:r>
              <a:rPr lang="en-US" sz="2400" dirty="0" err="1" smtClean="0">
                <a:solidFill>
                  <a:srgbClr val="FFFF00"/>
                </a:solidFill>
                <a:latin typeface="Trebuchet MS" pitchFamily="34" charset="0"/>
              </a:rPr>
              <a:t>tumours</a:t>
            </a: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.</a:t>
            </a:r>
          </a:p>
          <a:p>
            <a:pPr marL="785812" indent="-457200" eaLnBrk="1" hangingPunct="1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Cells from </a:t>
            </a:r>
            <a:r>
              <a:rPr lang="en-US" sz="2400" dirty="0" err="1" smtClean="0">
                <a:solidFill>
                  <a:srgbClr val="FFFF00"/>
                </a:solidFill>
                <a:latin typeface="Trebuchet MS" pitchFamily="34" charset="0"/>
              </a:rPr>
              <a:t>tumours</a:t>
            </a: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 can break away to other areas of the body (metastasis)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ea typeface="ヒラギノ角ゴ Pro W3" pitchFamily="1" charset="-128"/>
              </a:rPr>
              <a:t> </a:t>
            </a:r>
            <a:r>
              <a:rPr lang="en-US" altLang="en-US" sz="1400">
                <a:latin typeface="Trebuchet MS" panose="020B0603020202020204" pitchFamily="34" charset="0"/>
                <a:ea typeface="ヒラギノ角ゴ Pro W3" pitchFamily="1" charset="-128"/>
              </a:rPr>
              <a:t>See pages 159 - 161 </a:t>
            </a:r>
            <a:endParaRPr lang="en-US" altLang="en-US" sz="2400">
              <a:latin typeface="Trebuchet MS" panose="020B0603020202020204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1203" grpId="0" build="p" bldLvl="3"/>
      <p:bldP spid="245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02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Cancer</a:t>
            </a:r>
          </a:p>
        </p:txBody>
      </p:sp>
      <p:pic>
        <p:nvPicPr>
          <p:cNvPr id="25604" name="Picture 4" descr="bc9_u2c5_p161_fig5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990600"/>
            <a:ext cx="7505700" cy="4754563"/>
          </a:xfrm>
        </p:spPr>
        <p:txBody>
          <a:bodyPr/>
          <a:lstStyle/>
          <a:p>
            <a:pPr marL="36512" indent="0" eaLnBrk="1" hangingPunct="1"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en-CA" sz="2800" dirty="0" smtClean="0"/>
              <a:t>Can you…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State why cells constantly need to be replaced?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Explain the 3 stages of the cell cycle?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Explain the 4 phases of mitosis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Explain what must happen during interphase if the cell wants to divide?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Describe why does the cell cycle have checkpoints?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Explain what Cancer is?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1"/>
            <a:ext cx="7467600" cy="1143000"/>
          </a:xfrm>
        </p:spPr>
        <p:txBody>
          <a:bodyPr/>
          <a:lstStyle/>
          <a:p>
            <a:r>
              <a:rPr lang="en-US" dirty="0" smtClean="0"/>
              <a:t>What is Reproduction?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295400"/>
          </a:xfrm>
        </p:spPr>
        <p:txBody>
          <a:bodyPr/>
          <a:lstStyle/>
          <a:p>
            <a:r>
              <a:rPr lang="en-US" dirty="0" smtClean="0"/>
              <a:t>The production of </a:t>
            </a:r>
            <a:r>
              <a:rPr lang="en-US" b="1" dirty="0" smtClean="0">
                <a:solidFill>
                  <a:srgbClr val="FF0000"/>
                </a:solidFill>
              </a:rPr>
              <a:t>offspring</a:t>
            </a:r>
            <a:r>
              <a:rPr lang="en-US" dirty="0" smtClean="0"/>
              <a:t> by asexual or sexual processes.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517" y="2895601"/>
            <a:ext cx="952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dirty="0" smtClean="0"/>
              <a:t>What is the purpose of reproduction?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1409" y="4185139"/>
            <a:ext cx="746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transfer of </a:t>
            </a:r>
            <a:r>
              <a:rPr lang="en-US" b="1" dirty="0" smtClean="0">
                <a:solidFill>
                  <a:srgbClr val="FF0000"/>
                </a:solidFill>
              </a:rPr>
              <a:t>genetic information </a:t>
            </a:r>
            <a:r>
              <a:rPr lang="en-US" dirty="0" smtClean="0"/>
              <a:t>from parents to offspring.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600201"/>
            <a:ext cx="4038600" cy="2667000"/>
          </a:xfrm>
        </p:spPr>
        <p:txBody>
          <a:bodyPr/>
          <a:lstStyle/>
          <a:p>
            <a:pPr marL="36512" indent="0">
              <a:buNone/>
            </a:pPr>
            <a:r>
              <a:rPr lang="en-US" b="1" dirty="0" smtClean="0"/>
              <a:t>Asexual Reproduction</a:t>
            </a:r>
          </a:p>
          <a:p>
            <a:r>
              <a:rPr lang="en-US" sz="2000" dirty="0" smtClean="0"/>
              <a:t>Offspring come from a </a:t>
            </a:r>
            <a:r>
              <a:rPr lang="en-US" sz="2000" b="1" u="sng" dirty="0" smtClean="0">
                <a:solidFill>
                  <a:srgbClr val="FF0000"/>
                </a:solidFill>
              </a:rPr>
              <a:t>single</a:t>
            </a:r>
            <a:r>
              <a:rPr lang="en-US" sz="2000" b="1" dirty="0" smtClean="0"/>
              <a:t> </a:t>
            </a:r>
            <a:r>
              <a:rPr lang="en-US" sz="2000" dirty="0" smtClean="0"/>
              <a:t>parent</a:t>
            </a:r>
          </a:p>
          <a:p>
            <a:r>
              <a:rPr lang="en-US" sz="2000" dirty="0" smtClean="0"/>
              <a:t>Offspring receive a copy of parent’s genetic material and are </a:t>
            </a:r>
            <a:r>
              <a:rPr lang="en-US" sz="2000" b="1" u="sng" dirty="0" smtClean="0">
                <a:solidFill>
                  <a:srgbClr val="FF0000"/>
                </a:solidFill>
              </a:rPr>
              <a:t>genetically identical </a:t>
            </a:r>
            <a:r>
              <a:rPr lang="en-US" sz="2000" dirty="0" smtClean="0"/>
              <a:t>to parent and each other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2667001"/>
          </a:xfrm>
        </p:spPr>
        <p:txBody>
          <a:bodyPr/>
          <a:lstStyle/>
          <a:p>
            <a:pPr marL="36512" indent="0">
              <a:buNone/>
            </a:pPr>
            <a:r>
              <a:rPr lang="en-US" b="1" dirty="0" smtClean="0"/>
              <a:t>Sexual Reproduction</a:t>
            </a:r>
            <a:endParaRPr lang="en-US" dirty="0" smtClean="0"/>
          </a:p>
          <a:p>
            <a:r>
              <a:rPr lang="en-US" sz="2000" dirty="0" smtClean="0"/>
              <a:t>Offspring come from </a:t>
            </a:r>
            <a:r>
              <a:rPr lang="en-US" sz="2000" b="1" u="sng" dirty="0" smtClean="0">
                <a:solidFill>
                  <a:srgbClr val="FF0000"/>
                </a:solidFill>
              </a:rPr>
              <a:t>two </a:t>
            </a:r>
            <a:r>
              <a:rPr lang="en-US" sz="2000" dirty="0" smtClean="0"/>
              <a:t>parents</a:t>
            </a:r>
          </a:p>
          <a:p>
            <a:r>
              <a:rPr lang="en-US" sz="2000" dirty="0" smtClean="0"/>
              <a:t>Offspring receive half their genetic material from one parent and half from the other; therefore are </a:t>
            </a:r>
            <a:r>
              <a:rPr lang="en-US" sz="2000" b="1" u="sng" dirty="0" smtClean="0">
                <a:solidFill>
                  <a:srgbClr val="FF0000"/>
                </a:solidFill>
              </a:rPr>
              <a:t>NOT genetically identical </a:t>
            </a:r>
            <a:r>
              <a:rPr lang="en-US" sz="2000" dirty="0" smtClean="0"/>
              <a:t>to parents or other offspring.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248487" y="4268373"/>
            <a:ext cx="762000" cy="91439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1415" y="4876800"/>
            <a:ext cx="762000" cy="91439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00069" y="5334000"/>
            <a:ext cx="762000" cy="91439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22985" y="4267200"/>
            <a:ext cx="762000" cy="9143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22985" y="5334000"/>
            <a:ext cx="762000" cy="91439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00093" y="4699782"/>
            <a:ext cx="762000" cy="91439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Up Arrow 11"/>
          <p:cNvSpPr/>
          <p:nvPr/>
        </p:nvSpPr>
        <p:spPr>
          <a:xfrm rot="7707706">
            <a:off x="1641218" y="4907411"/>
            <a:ext cx="936884" cy="859455"/>
          </a:xfrm>
          <a:prstGeom prst="lef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Callout 17"/>
          <p:cNvSpPr/>
          <p:nvPr/>
        </p:nvSpPr>
        <p:spPr>
          <a:xfrm>
            <a:off x="5859194" y="4983479"/>
            <a:ext cx="715108" cy="4572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6822" y="5981360"/>
            <a:ext cx="99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Parent Cell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08392" y="6248399"/>
            <a:ext cx="99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Parent Cells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09660" y="6166026"/>
            <a:ext cx="215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Offspring</a:t>
            </a:r>
          </a:p>
          <a:p>
            <a:r>
              <a:rPr lang="en-US" b="1" dirty="0" smtClean="0"/>
              <a:t>(daughter cells)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45780" y="6166025"/>
            <a:ext cx="215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Offspring</a:t>
            </a:r>
          </a:p>
          <a:p>
            <a:r>
              <a:rPr lang="en-US" b="1" dirty="0" smtClean="0"/>
              <a:t>(daughter cell)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94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are the terms </a:t>
            </a:r>
            <a:r>
              <a:rPr lang="en-US" sz="3600" i="1" dirty="0" smtClean="0"/>
              <a:t>reproduction, sustainability, and continuity </a:t>
            </a:r>
            <a:r>
              <a:rPr lang="en-US" sz="3600" dirty="0" smtClean="0"/>
              <a:t>related?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5105400"/>
          </a:xfrm>
        </p:spPr>
        <p:txBody>
          <a:bodyPr/>
          <a:lstStyle/>
          <a:p>
            <a:pPr marL="3651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Sustainability</a:t>
            </a:r>
            <a:r>
              <a:rPr lang="en-US" dirty="0" smtClean="0"/>
              <a:t> refers to the ability of the environment and living things it supports to endure into the future.</a:t>
            </a:r>
          </a:p>
          <a:p>
            <a:pPr lvl="1"/>
            <a:r>
              <a:rPr lang="en-US" dirty="0" smtClean="0"/>
              <a:t>Reproduction ensures that organisms have a source of nutrients and energy to sustain their life processes.</a:t>
            </a:r>
          </a:p>
          <a:p>
            <a:pPr marL="3651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Continuity</a:t>
            </a:r>
            <a:r>
              <a:rPr lang="en-US" dirty="0" smtClean="0"/>
              <a:t> is how each species (kind) of organism continues to exist over time, from generation to generation.</a:t>
            </a:r>
          </a:p>
          <a:p>
            <a:pPr lvl="1"/>
            <a:r>
              <a:rPr lang="en-US" dirty="0" smtClean="0"/>
              <a:t>Species continue to exist into the future only if its members reproduce.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7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for Science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Cell Theory:</a:t>
            </a:r>
          </a:p>
          <a:p>
            <a:pPr marL="36512" indent="0">
              <a:buNone/>
            </a:pPr>
            <a:endParaRPr lang="en-US" dirty="0"/>
          </a:p>
          <a:p>
            <a:r>
              <a:rPr lang="en-US" dirty="0" smtClean="0"/>
              <a:t>All living organisms are composed of one or more cells.</a:t>
            </a:r>
          </a:p>
          <a:p>
            <a:endParaRPr lang="en-US" dirty="0" smtClean="0"/>
          </a:p>
          <a:p>
            <a:r>
              <a:rPr lang="en-US" dirty="0" smtClean="0"/>
              <a:t>The cell is the basic unit of life</a:t>
            </a:r>
          </a:p>
          <a:p>
            <a:endParaRPr lang="en-US" dirty="0" smtClean="0"/>
          </a:p>
          <a:p>
            <a:r>
              <a:rPr lang="en-US" dirty="0" smtClean="0"/>
              <a:t>All cells arise from pre-existing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29131"/>
            <a:ext cx="6705600" cy="762000"/>
          </a:xfrm>
        </p:spPr>
        <p:txBody>
          <a:bodyPr/>
          <a:lstStyle/>
          <a:p>
            <a:pPr marL="36512" indent="0">
              <a:buNone/>
            </a:pPr>
            <a:r>
              <a:rPr lang="en-US" altLang="en-US" sz="2800" dirty="0"/>
              <a:t>Y</a:t>
            </a:r>
            <a:r>
              <a:rPr lang="en-US" altLang="en-US" sz="2800" dirty="0" smtClean="0"/>
              <a:t>ou shed millions of skin cells per hour</a:t>
            </a:r>
          </a:p>
        </p:txBody>
      </p:sp>
      <p:sp>
        <p:nvSpPr>
          <p:cNvPr id="2" name="AutoShape 7" descr="data:image/jpeg;base64,/9j/4AAQSkZJRgABAQAAAQABAAD/2wCEAAkGBxQTEhUUExQWFRQXGBcWGBgYGBcYGBwVFxQYHBcXGhgYHCggHB0lHBYUITEhJykrLi4uFx8zODMsNygtLisBCgoKDg0OFxAQGiwcHBwsLCwsLCwsLCwsLCwsLCwsLCwsLCwsLCwsLCwsLCwsLCwsLCwsLCwsLCwsLDcuKys3LP/AABEIAMABBwMBIgACEQEDEQH/xAAbAAACAwEBAQAAAAAAAAAAAAADBAECBQAGB//EADkQAAEDAgUCAwYFBAICAwAAAAEAAhEDIQQSMUFRBWEicYETMpGhsdEGFELB4VJi8PEVIzOyQ4KS/8QAGQEBAQEBAQEAAAAAAAAAAAAAAAECAwQF/8QAIREBAQEBAAICAwADAAAAAAAAAAERAgMhEjETQVEiMmH/2gAMAwEAAhEDEQA/AMJ5vKgQRwljJsDaUwGE62heF9IN+Da68ykcR0gaha3sR3TFFmpKS2DztLD1We6bcLUwuJvBBB7p9rmiTCq+D+n1S3RUVQT7wCaD2cgpWr08OiwCo7pwEFuo7oNCkRcmJQMe+VmVKOIEwW8pLGYXEGDr2CuaNPEYzIzukzj6jh4RZJ4HFmlLa7bHQlaNKpmgt90pZgHTe8G+quXu4Vs91NMqBVtJ510VxhxPiM9k4xtkSiOUA2Uo0+CYbQNrI1MCCN0xVjIEAPZRurupiJRcwyyoLyRAEIAtbOkwmHOEJevU2CpDjqUB2vAmRdcKknQeSrSYCCDdWrQH34sgs6ue0qlSrIiY5QCBM/JLVMYxslA+/EtaNVnYnqzRYGSs5+J9p4GiSVu9M6MxgBIzOAVwJ4XCvr3eIbqtcYdoA4COR8EF2lhA7oObeSBZDcBqNV3tyBNki/Fm41UBq1eLLkm6p/V8FyBanTBF0w1gEC587pF1WTZFoPJMlA/7Ug9u6n8xmsNEvVM6my6mPIBAWVegNZInhCpNM62TVCATaZQWdTJtMRF1LmkGJCriKp2sqNY4iSYCAgdlBOqVONB/tKrXl3hB0TGD6K6oM1gBuTZx4CDPrUG1AQRflZ1GkaRLDPIXoz0esTbI3jxA/wDrKBifw65wGesQ4axTLgOwMyVZVZWGBMyCnQITP/GGPDVa7zBb9SVSrhK1oZM2sQfobLOmUJjxpKaw9QAXEqo6JWscoaNyXNj1gp5vRoAJqW/taT80ModM8CVcMc4hobc7BaFHB0qMvrP8mGPiQDdEr9To0mteILngwQIgEaQN7qr8aC3psf8AlqNbGm+ih+Gpn/5xA4afmkqOMpX8Rl27oMA67alCrdRologeIuLnDLNmgAanzPqprf42kMA3Rr2n5FTiMI6mM0At3gXHdYtLGDNLJ9SAB6LRb1OpoXAN3vITUvFZT8SATwh4muXQ6YAHxWo/8u8uzU5J4dlHwCOw0HMymllaNwTNtp7psYx5B9arVfDbD5K9Hopcf+x9vqtx/TywONO7bnuBsDOpVcHSkSZK18v4g2AwjKVmiP3T4JI4HKzMTiYHl8VV2M8P+aJo1SWxO3+Qq1GBwI2ELLrYqXD4qKPUSDobm/kgZr0XFtm+FtgP81WW4nbUL01LFNewOnkfBYteuzNIi828tUoRayTJBnyXLXo1raALlFYeGoNfdrgW8j7J2WtFrrweGxT6d2OLfJaOG/EVZvvHMPgu3Xhv6YnUejzbwrudKycN+Iqbj/2NLe4utWhj8OL+0b6mFzvFn6a2G8NRsBBTdJkSTFlhYzrbGDNnzTJa1osfMrKx/wCKqj2hrQG87+UK8+PqpbHrMTiZ0IjtqsHFfiRgJbexiw1Xm6mPeWhoOUDiZJ3JKVXXnw/1m9fx738KY78zVeHN8FNucibuvAb2HPktXqOOqvPAGgFgBwAvH/gvp4qPqVHz7Om3QEgOeT4WkjUWJheoxVUlxj1j5rj5ZJ1kdfHN90lUrHm/lf4qrcc9urj6y4fwmI5iALobh2ELGu85XPV3NEvbmHNiPirHrGYEAFs8N+UgfslAyJjQ6g3BVm0XWLDA4cbeV09NzkR/UKhMgvgGBJj67rv+TeTllxPd1vsl6pzEZsze0FwJ7SbIr8OwSA4mpwREeRm6vpcVxGOLiSb9z2RalXKAxxsWhwke64tBF+4sow3T/wBbwcgMmRAMbRqZVcS32jyWOBaNP6gNhlMGyLitIyJd7umtp4ltx6pjHUwGNJlpLcsg55aNC4jbZUpVXgeA+EWy5ZBPJHNtSiV2TTa4tGe7YbAbAvcC03lRLCjWMgaGw0BAnsf5Utw/98cakH1BhTSAMaiedPimvyxi4N+30ITWbCz8K+Jn1+8FHp06gvmtpb+UemzKPC1zDzd3yH0TtL2Ra/MWZ/0mCziZBso50LD13N1NwbDX4uiEzj6OemHsblsJEESd3BGw+A90jKWzB8TSBydUd8vktOUiSQZu1pIAaNAAFI5V5+lSjxOMTYafugPbqG3O/HxRurMM5hJBOuwPCnp4vmWmSjsDVJDoRaPTnAy9wAPe6d/NCbkLN6j12iDlDr77rUlppl1UtDspOUjf9gvK9exDw+kSZAEtGkXuPWEfG/iSYDBImXZpE8BZvVupCsQRTykb5ibcRAAXbx+Oy7Yz1YMfxBV/TA85P7qVkLl2/Hz/ABj5Vy5cuW0cuXLkHKFK5BytRoOecrGuc42AaCT8lvfh/oAqAVap/wCv9LAfE+DeY91tjfUr2mDaKcZWtpNtZoy+EC5/aVw78059T23zxah7fZgMAa3K0eFohrTF4HKQcf8ANyiVXmo43OUE+etyVDjGg8RsOAOfPheR6+YE98WEEnXgdgqsd/N/2VC2+t9YCHVFhtr6q46yCOq/2z8fog1mEmCfQaD05RKTgPETpp3OyHTJ94c66mVXSQYVSzLl1IJl14E7fAqKAjxukidANT33IGpVcOz2jiXmGsGZ5Gw2A2kkxCirVebAOaIiB/TsPuquQWrWLjLyapmGsaTl9d1SGg6hjtomAfO5+SozODlY0h95N80RtOiqxvs3+6JG03B3k86oYZp4rx3LCY98AtMxa4+sIlTEuFKDOepob/8AjB0mdbccKKdOgWwCc+snSLeF0e7vdRjHhlNrC/O3YNvAMnMCd5hRLF8M6mRqRGzoO2w02TlB7CPCI2LiHAA7AyYCQp1aIyuz1GiMrgRJMzodAoxlZoa2m0m0k5gRmky2PSLqWOdmtkDLmGZoc222vxmFGJb/ANYzGS4+6MzQBue6zTVDstRzh4crQ0zJLRJtEH4qMNVD3GrUdDWy438REgBoHckBTHO8ncXSaxhaZAIljP1Ek++Y2AmFbpDHsqgF5Ak59SAIMyeEi2vne6tVLWkjw3EDZoA1MeSl+JefBRLiwRaPEYHic7e6rnYdo4q5ENygmB/bNp7rG/F2IdQaDTgB5I8jE2W3ijFQkgOD8rgMsQ136YGhEKcXgW1qb6dT3TcEiCAdD5zonNk69/TlXzCtjajvecfjH0S6f6t0iphzDx4SSGuF2mPodDBSC98zPTjXLly5aHLly5BMLoVi1QQi4quUqCiOTfS+nvr1BTZE6knQNGpP2S9GkXODWiXEwB3XvOgdH9gzSar/AHjxb3R2HzlcvL38Z/1rmbT+FptphlOmJDRAnsLk+ZVK7i46678/wmaOG3dZoG/0ASb6gMhotud14Xp4iQbRsLnuf3QaxPEAeimo/YAeZQattbn/ADX7Kx25Q19nH0/zlAzt1IJ4nf8AhXJm0T2Gqs3DOMkjIBufoAtR2kLGqT738BHw1H2joBLWtEuPA58/srtq0WRZ1R3ewHohYvFufYDIwfpG/c8qtJxFYNaabCYLsxLrTAgARqJkoQpkd99Dv5obGBGYB3+Ij5qtSLkEATDp0MnMCFVmodlBgySdNfgi4sMaWNIlwHjAOpJs0Eb8qv5x0gNa1rR+mJHqdTCmGhvhxcSRyXCRbgDdEGLOUmPGTAJtAgZbKKmJcDHs6cjsT+64VpzS0Zn7zpzba0pjNWwrPb1abXTcXHcA39VWjVytIeA4DwtaYkHe+sC9pVunDXLZ8gMPGYmXRpaArdTye0dlDruJBO4IF/8A9ByMX7RGbI1pHhzOLjsNYNuyu4tDPZiXOcQXZbjLs0HzgnyCc6TgiXQW5QQS48iDqdv4R8K+kz/xgOOkugNnkCZI+CmufRWgyqTDA1gGjsoJBj+p03TDKlVmoptJ1gDOSb+t4R6TZBqVS4tadRDR6NMfJM0nNaT4SAIcJyk6eGZvP9o7LNceg3YgtyteHVagu4NPNw2YkR25VziGyJc+mbQ1wEA8TEj1SrsUBmLGhjou73nS42kyGgqRVhmrMxtGu1yJgz58qOVX6r06niKZpuOtw6RIcNHCY/wr5r1jpb8PUyP82kaFs2Pn22Xsn4t4NjcWv9uVj9d6qCw0qgDzBLHbsdbfg3BC7+Hqy5+nPrl5dcuXL2MOXLlyC5USpcqlFcVC5ciN78F0A6vmP6Gkgck2+V/kvcVMUGCYEmw1k/wvEfgylNZxtZkQTclxGnwXrX0i42m2sXI+31Xh8/8Au68B4jFOPvRPHAQfzUADKPTfzR3YTLfLBOgd4fUiZQqpIMMDNNb/AOvVc49HKsnWGsHrP7qHGkPeeZiYA/fb6oFSoBcgvdYDN7o7gbobqhk/p8gPstY6war1LhmURYTAjk7lJ16znnxacaD4LizuSTv/ALUFwtC1jrHNYrlVc7aN0Uul2lgpXTlWO66O0/FXkDUeSmTlk2Gw5M7dkbWxTQGsIJzQQTyQbweBoqSSIAAHbf1KsKrsjoMHwNgagAnTj91UOInUmPhzKv6SGWsY4DM+IBzNAuSJIvxG6FSwpc804h1wddY7enxRBQIp1GkQ7LJIuQ0/pPBNh6lavS64DQXQ6oKbjYgOLLDIdtIvcgKMdXCHUHMotDA0FzmzG4kQC7ubmO6qyg97nVnDLNyTpYAADk6WQm03U3SaUuN7kk9ja5WlTNd5Doa2LgvAsNPCy8Dubqa530mvSqVGBsvLREAA3cfoANzynXYV5oEuY0vDgA6wcZnffRJ1KLrl9dzn3Ehxa3QS3SSdNEQ4Z1RsmtIbAgtOUcmX3JUcuk1QwBs1YLZORoFSDu6Ade5QXwGgNpFwqDMXGJcAbTBJAmLdlapVplvsGEQG+OoGiSJsLQpo48AGwcIgEC8CwkaQo51OFaB4i3NcNaIytEb/ADN0Suz2l3ZSZgXggecBCGMDrNa0DeTf6wpOJD/AC0GPCBE+ijl0yPxJimshrYLzafLVy8+cIHN8V+4181bGNzVXkz7xF+1k/hKQMCI+nzXaf4z0ywcd0tzBmHibFzuPMcLPXuXUgI1AmOZkx8J+qyOsdFMF9Nsm7nwbAAXAG/ou3j8u+qxeXnguXAqV3YcdFBVnqiLXJvpvTatd2SkwvIudAAOSTonujfhyrWIJBZTP6jrH9rdfVfT8BhmUabWNEACABv3PJXPrySfRI8t0f8FGllq1KgNRsnIAC0GDALjf4BPHFOawiY7jYHYDnutevVdmnwjYWv8AVBx2GzgeGXWvIF9hGhXl7t69unPphOYcuaco1AJlx7u+qA5x5TOLwDm3JbMgRMnW9uyDnaLG53WHfmqZ9zc7fsqvAMmYMT6rn1ANh6ySgPcDqfstY7RarUIMCDyYUTImQIv3QzYHvuoFPSd7q46SjUT4ubE/JTTBIPffhdTo6WgXJJt5BXFFt/FmPDdPUlStyuLAI8WY8AW9SV0hz5J0BjiwsET2bRJc3yDTaPODKljyRDWW1Jd/gso3oVFl4Jgbny0+abp0XDK1uXM55jkloBF9ImV1Fmd/E8AEaa3IsiUHmk6WHM4zAHugxAJO5E7fNNLUYphbTaMw8bjmnUu3ef7RoPUprBshzXfqqOa1oAjwTc9hH07oGFwLWDNUudb3Hf0+vzWl04TmqOIa7wkT+kOnL5neB24Rzt9FMXSjD0CHFpBq3mDlzTA7SHINFr35RIbSJ1EzPfclP46gCKfhL3BhZsIGjMzddpgcoWEDsuYeH2dpk72kNjVK576O08P7MB0tEWJBPgbMkNH6nE3JJ1SmNmuS1rgxm+txy6LeibNQPsyfZMbNu28nU/uVl4muKct/UfdaTMSPecRZRzTUwQpgh1VrZGwPu8aWS+LrgEBgDjAEbADf0lKYfEEksbLifedYAdyD9EXDYXLLmvDjJlzmkmDAIAFoTHLrotiaZqUsxLvC+IZ/R3HM8LPw2FcHh4lpB8JBl3w1lejq0S8PYbMIFSmAMu8acqaYYxlzkfw5xBjaYbK3rnaD1vC+BlVwh7yQTzAGsbyClsNWAHFr9vJM9dxctw7dAA6941AnyVPZkNzNcMu2UA32UqCNDbZgQCIg6ySCDbTRMYShoDoGybWknz7JSjhXlolzc8h//wBhpLiII7IzqD33qFzQD7rIMRuSJhQdium0ahGem2NJNiI0uDvClGrYdppmHHLIuXHSAZsPRStTqz9mR82pUHPMNE/IfE2XpuidEDPE7xP20IB7fda9LAgQAy2oBBH0C3cJgoEuDQdz/tb78l69T0zienYbLc+v8pmrUgdub/IC5XPcbRpPnO+iUxThN520E7rP0rn1Q0SSQToNLcndAxdctBJs6bdvU7x9V1SmBUbMOJdJJjYfILKxOIa5pMOfqCJsDP7LOrAnVrk3dmJE721SuKZlNjIOh+6IHSA0EjTL57yr2LSHc2I57Ka1zcIB3qrCSRARK1DJr4u+gQA52oMTZad+aJnImd9lwrGQTt2HwUUwb3APz8kVtK/iJJ4R1lBFQ62MDU31VqbSdrplgGkf3GI9EZtQAgmBtZS1sNlHSCRpymRTAJBlx/uF/SUI1IMBs+dvWZR6AfNiQCRJDrk+cSst6u/w2ddwAimIyyTbNHvHeE107Dkv8TvFqdBPYcDYfJKso+IvO1w2Z18LSeLCTPCeo0csZWgTBL3GTPOXXnX5IxaivhXuf4i3SYzDIADq7c+XZUrVJhrJLA9pzkCHOEAQNYHiKBiXPr1Gspgim2bkAFwbcxyCQPinKVPIyXQyXEl2pvsxo1MWHcozo9DEeza6oSMoc4ERJcTIDQedPmksJUNV4YQWMHiLZJzDi8mU82mH1GF5DGsBeylppo97hb0WT1frjiXNo02gwQXi/mMxv6K45XrNOda6/TpAsaQToQ0WHae3KwqmGeSC2pmB95sSBbXk/BL/AJDJTL3NzVajXNA2DT+py1cH0oiHB4YGhsACTOW8GZur9OF6Ew3T2MbySbiCJM+VkevhRtVjcAjL6IYoODmucyTy4gkDs0XQcfUeGXZMGZIsL7QblGDFSs1oyuzneYDgT81GGrNfUa45XNcCAHtEkt1GkBRWaRD2CmKZEPmTt/ToLqnUMe4Qym0Zib62jS/2QC6lUBrkZczoADfD4TuwcQITFWk4gNLALjfQDmCkcMHMc5z3D2hNxIm/fYJRtYuLnBhqeKLZiPOyDfqVmBrgXD+kRJvvAm6mjXAeYzCYHBAbprfzWTSwGJeZFNtOdCYHwEzKIOlspeOvVLna5G2vuHGfomDSIFQz7MlokG4awmbHW57hcvP9Q62Xv8IhgsG7D0XK4PV0gADPhaLebk013h7bnt90Kiw2LvCBo0aA9zyh16+WSTrcftA2TUFqVw1pLrCbc34WdiMWGkDfyk97paviajhInS36jHKWpUXvdlHhMTbWTypaGcUTBOr3jwtGwAm57pNocWgZQCRcdu6P1LEEPpgEZgCNRrET56pKpioscxdyDOiirFhBgASBBiUZtINEb7n7BIDGnv5mxUl1Qne+iYH6tZkRIGxgTI9dCkH4Yah4cB2Mx5IYp+KCCY1H3VGva06ulVrnqxcOuIFhe+vqiMPvEyFZpDpJEd+3Ks1wmcsjl1r8x+yPRz1sWbU2Fu6ux5jW1thdc2ptp2i3oEa1idDxAJ8ll011OmSTI0M9oNoTNCnlHtJkwQABuePVdSpzMggW/wAunGUTIAEke6O39RI2lRb0szDiWzdwEu7kxLjzB0Cq3xvdAy0w4CYkv5l2zZiy40qhcWsMlwh1SCGtbw0bnVaDslJk1HQ1gESbD05Vc71gVQeIueCRGUMBkk7WGgQsUGUwKlVzQRYC/g7Nbue6wup/i1rgW0WuE2nf47SkunYCpWOas6WiDB0nZa+P9YvkjTxPUDXdko5hTLgHO3NpueIBtor4ttINc0wQBcNFmyRDi48c9yjMogkAe6NALTsSeyNRptuyA1h8O0uAmSZ2lHHrq0tRLQ81M2d8ZQGBxZ5W1TLsQ4EAMcGwc1gCXHQAalFp0xTytAgX0ADfgE3SA1iIMTARhmsa6G+CoADY3nvImfkuqVczQRzY3E995Wq8kka/dBpYUA20n4SmDNdhIALi4g3yi4N+ABN00/pYzue4kN1gG99rhOurDMGtv+3dBfWJzCJFuebqify7RmDGtDnR4jew789levlptgWtMCxJPklMTjhTgaA7qcPiXOGbL2bKaDY7qLKDJJ8Ue7rqvC9S6h7V0xHYKfxBUqGq72gIv6FJ0zOi1IsWpG/mpUCfIrkH0KrUytkkmfX6LJxJqVCYbmE6kFrR6lP18RlBJIidRfTSO6tSAgZjJjNc7fRYqOp4eWxmgAQMoytMa94StOpGYUyC7ecwvvHPqh4vHFxLWuysaBcauPAWUzFuBfB2319EUy/CkjxO8RO7BaN8wukquCrSYdbQXCjxESZkwIlQXub72bLvP3QVdhqzRJBI+KC7EVf7u1voijEZTYu1teR5Iv55wJOUaeQJTQm2s4C+b6ShuqmDDQO+6a/PE3c0cdwqPxEgkgGPitBahXMzdaHEX+qSIGYObbLftPCawuKguytHrcpWuesO0JH9Xp90xRqtm3lJ+gP2SjHzqBfWJjyKbaJ97KOLR8gudd9OYfESeRrfczafsiU3uc3LJBdZzvL3j+wSotDRq7eLAcwnmFrG+O9onQAf5ysmjUsQ6Ibc/QLyn4rxZqvbTa/NlmY93NOndaXVceXAsp+BoPiINzbSyyMPgpcA1u4kja+52XTn17cuundD6UZJcIj4yvR0MPIa2YaNOSuwlMucbjINYOp/dOZBEjzJHHqluubg0AaQJ9CAqUGiXEjMRoNgqveXCQ2RrtaOQmsPTJE/1X1RAg3MRzvIumXUzByuy+iMaAtqPK3oq1LaRG61gljN7AlL4qlaJI8kxmjRCIlRCpxIa4NsCdCuDzJA03K7GGmPfg7rOr9Xp6AqKPWZSF3Ov8fqifm2OhocF5utSZUdd+vdM4XoQmRU+aK2cVgaZgvIPmq02U22ZTHnCNTwrYgmURlADRAtUwjTq1qhFqtftClAoG535nWYBPoPpKjFvL2kCAHi19GiDJ81ZoJac5iBmc21ydA7tEWStWp7QhupGvYKALqbRn1gAD/SA1jGgyInzRapJdwEJjHPIgeEak6T2QUq1S7STx2S+IfeCbTB+CcqOvDRbcpeqWxBg3BJVgFRzNJuMuotqPLlVrObBMkztwUfM0jWb66W4StereGC31V+wJzomRcjWdVTLbUCb8olN2ueIG0fZG9lmExlGw7crWhdtJ2xCJSeQQNDMeYTYotFs32nzVaOHAcbku24BU+QN7Qjwxpf/O6JRqtaSXOdpdx27BLDDuAMGXedlk1cW5/hItwEnOtzp6Wl1Zkw0uO0jlFqvLyMxkCDl/jclefwdQNtFtT/ALW901/tIyi/z8yVm84l6tDot8Tppm53tfsnqFAEEOBaJG+s87lHpUZJcfeFiZseE5RY0AGyMobh4EDbQfwqYbAvkFztL+atWxzG6AkpX/kXukCAE9I0XtAJcHAE/BdVxrBvcLzptOZ/zSlfEMiMybVx6Gp1oGQCr0MYDuvLMawmzlr4aqxg1lNG4KnClzuSsev1WGktCxKnVqzzZphVMbnUWUz7xWFinUW91V+FxFXRpTVD8ION6j4SSKwqmJYTaQnaHUy0WlbdP8N4dnvPlFqDCsEZQtdWBLAYkvuXQFo068aVAfVJudRdYWHZQzolM3a9cxuUqZN5ChZdPBOGlQKVdDWLxIEw0HSeSeZWZVxjBmE3NzH0VepsqlxEjI7xCNSNhCE3DNp+J4BeTYE6cWQQ2m42Dco1LjwjVHtLQM0AHbQD7pU3Jc9xJ/pGkcKtdri2zco1+KCXmWkMEN5JuUhci21zO61aXSnOLW7TLnbAceaepdOyy1rZcTabW800YuHaS0nWBGWN1QMa05n8e7oZ4W/h+mOdsB4jmnkG2iZb0VpcS8/IbK7TWF7JhAGQyYOqapdOqPM2a3TSbLbd7Flw0ZudyorY6BqAoFKPR23c+/AEgKrsC1pJi5sACif8hPugu7q/5Zzh4iROwsoMnEEMaCY8tbpPA9FbldUrksaZLQNSvRYfprGiALTJm6NUwzHGHQW7DhWXB5npWBpPLhLiBe9rLWqvbhg1lJkl+5ub8rQe3LApgD0TNLCNkOI8XfZXdNJ08DUcCXu9BYK+PxzKTRuQEDr3VhTBA1XicXjXPNyk51GrjetknwgBIVerPO6zXFcuk4ijVMQ46lUzoakLeGisk7rX6bWDffMhYRcozrN5017ml1CgEU9foDQD4LwQcplZ/Ga96fxXSaPCFg9U/Eb36GF57MolanAPUxjzq4oRqnlUXLpkQWnWI3Wph8e+LFY6JSqQs9c6rbZ1F4vMhckW1LWXLl8R/9k="/>
          <p:cNvSpPr>
            <a:spLocks noChangeAspect="1" noChangeArrowheads="1"/>
          </p:cNvSpPr>
          <p:nvPr/>
        </p:nvSpPr>
        <p:spPr bwMode="auto">
          <a:xfrm>
            <a:off x="144463" y="-1431925"/>
            <a:ext cx="40957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7" name="Picture 9" descr="http://www.wellcomeimageawards.org/jpegs/39388/2009_Skin_cells_from_a_scald_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2" y="1102596"/>
            <a:ext cx="2730887" cy="27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38146" y="941693"/>
            <a:ext cx="31558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By one month you have completely replace the outer layer of your skin</a:t>
            </a:r>
          </a:p>
        </p:txBody>
      </p:sp>
      <p:pic>
        <p:nvPicPr>
          <p:cNvPr id="17419" name="Picture 11" descr="http://speakingofart.files.wordpress.com/2007/07/bodyworlds_holdingsk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37"/>
          <a:stretch/>
        </p:blipFill>
        <p:spPr bwMode="auto">
          <a:xfrm>
            <a:off x="6704428" y="955761"/>
            <a:ext cx="2209800" cy="331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304800" y="4036887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dust that settles on your furniture is a grey color, </a:t>
            </a:r>
            <a:endParaRPr lang="en-US" altLang="en-US" sz="2800" dirty="0" smtClean="0"/>
          </a:p>
        </p:txBody>
      </p:sp>
      <p:pic>
        <p:nvPicPr>
          <p:cNvPr id="17421" name="Picture 13" descr="http://2.bp.blogspot.com/-d7IrL0I7rg8/TlFzoH9ZXMI/AAAAAAAAAJY/jTG-YohB2BU/s1600/dus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17" y="4718749"/>
            <a:ext cx="2525771" cy="12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02" y="5035474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70% is tiny flakes of mostly human skin.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599"/>
            <a:ext cx="8229600" cy="60640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Every minute the body produces ~300 million new cells</a:t>
            </a:r>
          </a:p>
          <a:p>
            <a:pPr marL="36512" indent="0">
              <a:buNone/>
            </a:pPr>
            <a:r>
              <a:rPr lang="en-US" sz="2400" dirty="0" smtClean="0"/>
              <a:t>The body has approximately </a:t>
            </a:r>
            <a:r>
              <a:rPr lang="en-US" sz="2400" dirty="0" smtClean="0">
                <a:latin typeface="Trebuchet MS" pitchFamily="34" charset="0"/>
              </a:rPr>
              <a:t>50-100 million trillion cells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Predict which cells in our body reproduce more frequently &amp; why.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Red blood cells		Stomach Lining cells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Liver cells			Intestinal Lining cells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Brain cells			</a:t>
            </a:r>
            <a:r>
              <a:rPr lang="en-US" sz="2400" dirty="0"/>
              <a:t> </a:t>
            </a:r>
            <a:r>
              <a:rPr lang="en-US" sz="2400" dirty="0" smtClean="0"/>
              <a:t> Skin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572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 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1952" y="28252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 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28252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65288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9688" y="4533900"/>
            <a:ext cx="144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30- 50 years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952" y="5579488"/>
            <a:ext cx="32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20-30 trillion RBC in the body</a:t>
            </a:r>
            <a:endParaRPr lang="en-US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40" y="5063423"/>
            <a:ext cx="2386012" cy="161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Cell Cycle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All living things have a life cycle</a:t>
            </a:r>
          </a:p>
          <a:p>
            <a:pPr marL="36512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  <a:sym typeface="Wingdings" pitchFamily="2" charset="2"/>
              </a:rPr>
              <a:t> from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</a:rPr>
              <a:t>birth to death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All living things are made up of cells</a:t>
            </a:r>
          </a:p>
          <a:p>
            <a:pPr marL="36512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CA" sz="2800" dirty="0" smtClean="0">
                <a:latin typeface="Trebuchet MS" pitchFamily="34" charset="0"/>
              </a:rPr>
              <a:t>	</a:t>
            </a:r>
            <a:r>
              <a:rPr lang="en-CA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  <a:sym typeface="Wingdings" pitchFamily="2" charset="2"/>
              </a:rPr>
              <a:t> </a:t>
            </a:r>
            <a:r>
              <a:rPr lang="en-CA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</a:rPr>
              <a:t>cells must have life cycles too!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Due to the loss and death of cells </a:t>
            </a:r>
            <a:endParaRPr lang="en-US" sz="2800" dirty="0">
              <a:latin typeface="Trebuchet MS" pitchFamily="34" charset="0"/>
            </a:endParaRPr>
          </a:p>
          <a:p>
            <a:pPr marL="36512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800" dirty="0" smtClean="0">
                <a:latin typeface="Trebuchet MS" pitchFamily="34" charset="0"/>
                <a:sym typeface="Wingdings" pitchFamily="2" charset="2"/>
              </a:rPr>
              <a:t>	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itchFamily="34" charset="0"/>
              </a:rPr>
              <a:t> must replace them</a:t>
            </a:r>
          </a:p>
          <a:p>
            <a:pPr marL="36512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32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24919&quot;&gt;&lt;object type=&quot;3&quot; unique_id=&quot;24921&quot;&gt;&lt;property id=&quot;20148&quot; value=&quot;5&quot;/&gt;&lt;property id=&quot;20300&quot; value=&quot;Slide 1 - &amp;quot;CHAPTER 5&amp;quot;&quot;/&gt;&lt;property id=&quot;20307&quot; value=&quot;274&quot;/&gt;&lt;/object&gt;&lt;object type=&quot;3&quot; unique_id=&quot;24922&quot;&gt;&lt;property id=&quot;20148&quot; value=&quot;5&quot;/&gt;&lt;property id=&quot;20300&quot; value=&quot;Slide 9 - &amp;quot;The Cell Cycle&amp;quot;&quot;/&gt;&lt;property id=&quot;20307&quot; value=&quot;257&quot;/&gt;&lt;/object&gt;&lt;object type=&quot;3&quot; unique_id=&quot;24923&quot;&gt;&lt;property id=&quot;20148&quot; value=&quot;5&quot;/&gt;&lt;property id=&quot;20300&quot; value=&quot;Slide 10 - &amp;quot;The Cell Cycle&amp;quot;&quot;/&gt;&lt;property id=&quot;20307&quot; value=&quot;276&quot;/&gt;&lt;/object&gt;&lt;object type=&quot;3&quot; unique_id=&quot;24924&quot;&gt;&lt;property id=&quot;20148&quot; value=&quot;5&quot;/&gt;&lt;property id=&quot;20300&quot; value=&quot;Slide 11 - &amp;quot;Parts of the Cell Cycle&amp;quot;&quot;/&gt;&lt;property id=&quot;20307&quot; value=&quot;258&quot;/&gt;&lt;/object&gt;&lt;object type=&quot;3&quot; unique_id=&quot;24925&quot;&gt;&lt;property id=&quot;20148&quot; value=&quot;5&quot;/&gt;&lt;property id=&quot;20300&quot; value=&quot;Slide 12 - &amp;quot;1. Interphase&amp;quot;&quot;/&gt;&lt;property id=&quot;20307&quot; value=&quot;259&quot;/&gt;&lt;/object&gt;&lt;object type=&quot;3&quot; unique_id=&quot;24926&quot;&gt;&lt;property id=&quot;20148&quot; value=&quot;5&quot;/&gt;&lt;property id=&quot;20300&quot; value=&quot;Slide 14 - &amp;quot;DNA Unraveling (Flash animation)&amp;quot;&quot;/&gt;&lt;property id=&quot;20307&quot; value=&quot;260&quot;/&gt;&lt;/object&gt;&lt;object type=&quot;3&quot; unique_id=&quot;24928&quot;&gt;&lt;property id=&quot;20148&quot; value=&quot;5&quot;/&gt;&lt;property id=&quot;20300&quot; value=&quot;Slide 15 - &amp;quot;Chromosomes&amp;quot;&quot;/&gt;&lt;property id=&quot;20307&quot; value=&quot;263&quot;/&gt;&lt;/object&gt;&lt;object type=&quot;3&quot; unique_id=&quot;24929&quot;&gt;&lt;property id=&quot;20148&quot; value=&quot;5&quot;/&gt;&lt;property id=&quot;20300&quot; value=&quot;Slide 17 - &amp;quot;Mitosis video&amp;quot;&quot;/&gt;&lt;property id=&quot;20307&quot; value=&quot;262&quot;/&gt;&lt;/object&gt;&lt;object type=&quot;3&quot; unique_id=&quot;24930&quot;&gt;&lt;property id=&quot;20148&quot; value=&quot;5&quot;/&gt;&lt;property id=&quot;20300&quot; value=&quot;Slide 18 - &amp;quot;Mitosis - Prophase&amp;quot;&quot;/&gt;&lt;property id=&quot;20307&quot; value=&quot;264&quot;/&gt;&lt;/object&gt;&lt;object type=&quot;3&quot; unique_id=&quot;24931&quot;&gt;&lt;property id=&quot;20148&quot; value=&quot;5&quot;/&gt;&lt;property id=&quot;20300&quot; value=&quot;Slide 19 - &amp;quot;Mitosis - Metaphase&amp;quot;&quot;/&gt;&lt;property id=&quot;20307&quot; value=&quot;265&quot;/&gt;&lt;/object&gt;&lt;object type=&quot;3&quot; unique_id=&quot;24932&quot;&gt;&lt;property id=&quot;20148&quot; value=&quot;5&quot;/&gt;&lt;property id=&quot;20300&quot; value=&quot;Slide 20 - &amp;quot;Mitosis - Anaphase&amp;quot;&quot;/&gt;&lt;property id=&quot;20307&quot; value=&quot;266&quot;/&gt;&lt;/object&gt;&lt;object type=&quot;3&quot; unique_id=&quot;24933&quot;&gt;&lt;property id=&quot;20148&quot; value=&quot;5&quot;/&gt;&lt;property id=&quot;20300&quot; value=&quot;Slide 21 - &amp;quot;Mitosis - Telophase&amp;quot;&quot;/&gt;&lt;property id=&quot;20307&quot; value=&quot;267&quot;/&gt;&lt;/object&gt;&lt;object type=&quot;3&quot; unique_id=&quot;24934&quot;&gt;&lt;property id=&quot;20148&quot; value=&quot;5&quot;/&gt;&lt;property id=&quot;20300&quot; value=&quot;Slide 22 - &amp;quot;2b) Cytokinesis&amp;quot;&quot;/&gt;&lt;property id=&quot;20307&quot; value=&quot;268&quot;/&gt;&lt;/object&gt;&lt;object type=&quot;3&quot; unique_id=&quot;24935&quot;&gt;&lt;property id=&quot;20148&quot; value=&quot;5&quot;/&gt;&lt;property id=&quot;20300&quot; value=&quot;Slide 24 - &amp;quot;Cell Cycle Problems&amp;quot;&quot;/&gt;&lt;property id=&quot;20307&quot; value=&quot;269&quot;/&gt;&lt;/object&gt;&lt;object type=&quot;3&quot; unique_id=&quot;24936&quot;&gt;&lt;property id=&quot;20148&quot; value=&quot;5&quot;/&gt;&lt;property id=&quot;20300&quot; value=&quot;Slide 25 - &amp;quot;Cell Cycle Problems&amp;quot;&quot;/&gt;&lt;property id=&quot;20307&quot; value=&quot;270&quot;/&gt;&lt;/object&gt;&lt;object type=&quot;3&quot; unique_id=&quot;24937&quot;&gt;&lt;property id=&quot;20148&quot; value=&quot;5&quot;/&gt;&lt;property id=&quot;20300&quot; value=&quot;Slide 26 - &amp;quot;Cell Cycle Problems&amp;quot;&quot;/&gt;&lt;property id=&quot;20307&quot; value=&quot;271&quot;/&gt;&lt;/object&gt;&lt;object type=&quot;3&quot; unique_id=&quot;24938&quot;&gt;&lt;property id=&quot;20148&quot; value=&quot;5&quot;/&gt;&lt;property id=&quot;20300&quot; value=&quot;Slide 27 - &amp;quot;Cancer&amp;quot;&quot;/&gt;&lt;property id=&quot;20307&quot; value=&quot;272&quot;/&gt;&lt;/object&gt;&lt;object type=&quot;3&quot; unique_id=&quot;24939&quot;&gt;&lt;property id=&quot;20148&quot; value=&quot;5&quot;/&gt;&lt;property id=&quot;20300&quot; value=&quot;Slide 28 - &amp;quot;Summary&amp;quot;&quot;/&gt;&lt;property id=&quot;20307&quot; value=&quot;275&quot;/&gt;&lt;/object&gt;&lt;object type=&quot;3&quot; unique_id=&quot;25282&quot;&gt;&lt;property id=&quot;20148&quot; value=&quot;5&quot;/&gt;&lt;property id=&quot;20300&quot; value=&quot;Slide 2 - &amp;quot;Questions to consider…&amp;quot;&quot;/&gt;&lt;property id=&quot;20307&quot; value=&quot;277&quot;/&gt;&lt;/object&gt;&lt;object type=&quot;3&quot; unique_id=&quot;25283&quot;&gt;&lt;property id=&quot;20148&quot; value=&quot;5&quot;/&gt;&lt;property id=&quot;20300&quot; value=&quot;Slide 3 - &amp;quot;What is Reproduction?&amp;quot;&quot;/&gt;&lt;property id=&quot;20307&quot; value=&quot;284&quot;/&gt;&lt;/object&gt;&lt;object type=&quot;3&quot; unique_id=&quot;25284&quot;&gt;&lt;property id=&quot;20148&quot; value=&quot;5&quot;/&gt;&lt;property id=&quot;20300&quot; value=&quot;Slide 4 - &amp;quot;Asexual vs. Sexual Reproduction&amp;quot;&quot;/&gt;&lt;property id=&quot;20307&quot; value=&quot;285&quot;/&gt;&lt;/object&gt;&lt;object type=&quot;3&quot; unique_id=&quot;25285&quot;&gt;&lt;property id=&quot;20148&quot; value=&quot;5&quot;/&gt;&lt;property id=&quot;20300&quot; value=&quot;Slide 5 - &amp;quot;How are the terms reproduction, sustainability, and continuity related?&amp;quot;&quot;/&gt;&lt;property id=&quot;20307&quot; value=&quot;286&quot;/&gt;&lt;/object&gt;&lt;object type=&quot;3&quot; unique_id=&quot;25286&quot;&gt;&lt;property id=&quot;20148&quot; value=&quot;5&quot;/&gt;&lt;property id=&quot;20300&quot; value=&quot;Slide 6 - &amp;quot;Review for Science 8&amp;quot;&quot;/&gt;&lt;property id=&quot;20307&quot; value=&quot;278&quot;/&gt;&lt;/object&gt;&lt;object type=&quot;3&quot; unique_id=&quot;25287&quot;&gt;&lt;property id=&quot;20148&quot; value=&quot;5&quot;/&gt;&lt;property id=&quot;20300&quot; value=&quot;Slide 7&quot;/&gt;&lt;property id=&quot;20307&quot; value=&quot;280&quot;/&gt;&lt;/object&gt;&lt;object type=&quot;3&quot; unique_id=&quot;25288&quot;&gt;&lt;property id=&quot;20148&quot; value=&quot;5&quot;/&gt;&lt;property id=&quot;20300&quot; value=&quot;Slide 8&quot;/&gt;&lt;property id=&quot;20307&quot; value=&quot;281&quot;/&gt;&lt;/object&gt;&lt;object type=&quot;3&quot; unique_id=&quot;25290&quot;&gt;&lt;property id=&quot;20148&quot; value=&quot;5&quot;/&gt;&lt;property id=&quot;20300&quot; value=&quot;Slide 16 - &amp;quot;Connection Between DNA, Chromatin, and Chromosomes&amp;quot;&quot;/&gt;&lt;property id=&quot;20307&quot; value=&quot;282&quot;/&gt;&lt;/object&gt;&lt;object type=&quot;3&quot; unique_id=&quot;26107&quot;&gt;&lt;property id=&quot;20148&quot; value=&quot;5&quot;/&gt;&lt;property id=&quot;20300&quot; value=&quot;Slide 13&quot;/&gt;&lt;property id=&quot;20307&quot; value=&quot;287&quot;/&gt;&lt;/object&gt;&lt;object type=&quot;3&quot; unique_id=&quot;26108&quot;&gt;&lt;property id=&quot;20148&quot; value=&quot;5&quot;/&gt;&lt;property id=&quot;20300&quot; value=&quot;Slide 23 - &amp;quot;At the end of cytokinesis…&amp;quot;&quot;/&gt;&lt;property id=&quot;20307&quot; value=&quot;288&quot;/&gt;&lt;/object&gt;&lt;/object&gt;&lt;object type=&quot;8&quot; unique_id=&quot;2496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1805</TotalTime>
  <Words>1187</Words>
  <Application>Microsoft Office PowerPoint</Application>
  <PresentationFormat>On-screen Show (4:3)</PresentationFormat>
  <Paragraphs>191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Franklin Gothic Book</vt:lpstr>
      <vt:lpstr>Trebuchet MS</vt:lpstr>
      <vt:lpstr>Wingdings</vt:lpstr>
      <vt:lpstr>Wingdings 2</vt:lpstr>
      <vt:lpstr>ヒラギノ角ゴ Pro W3</vt:lpstr>
      <vt:lpstr>Technic</vt:lpstr>
      <vt:lpstr>CHAPTER 5</vt:lpstr>
      <vt:lpstr>Questions to consider…</vt:lpstr>
      <vt:lpstr>What is Reproduction?</vt:lpstr>
      <vt:lpstr>Asexual vs. Sexual Reproduction</vt:lpstr>
      <vt:lpstr>How are the terms reproduction, sustainability, and continuity related?</vt:lpstr>
      <vt:lpstr>Review for Science 8</vt:lpstr>
      <vt:lpstr>PowerPoint Presentation</vt:lpstr>
      <vt:lpstr>PowerPoint Presentation</vt:lpstr>
      <vt:lpstr>The Cell Cycle</vt:lpstr>
      <vt:lpstr>The Cell Cycle</vt:lpstr>
      <vt:lpstr>Parts of the Cell Cycle</vt:lpstr>
      <vt:lpstr>1. Interphase</vt:lpstr>
      <vt:lpstr>PowerPoint Presentation</vt:lpstr>
      <vt:lpstr>DNA Unraveling (Flash animation)</vt:lpstr>
      <vt:lpstr>Chromosomes</vt:lpstr>
      <vt:lpstr>Connection Between DNA, Chromatin, and Chromosomes</vt:lpstr>
      <vt:lpstr>Mitosis video</vt:lpstr>
      <vt:lpstr>Mitosis - Prophase</vt:lpstr>
      <vt:lpstr>Mitosis - Metaphase</vt:lpstr>
      <vt:lpstr>Mitosis - Anaphase</vt:lpstr>
      <vt:lpstr>Mitosis - Telophase</vt:lpstr>
      <vt:lpstr>2b) Cytokinesis</vt:lpstr>
      <vt:lpstr>At the end of cytokinesis…</vt:lpstr>
      <vt:lpstr>Cell Cycle Problems</vt:lpstr>
      <vt:lpstr>Cell Cycle Problems</vt:lpstr>
      <vt:lpstr>Cell Cycle Problems</vt:lpstr>
      <vt:lpstr>Cancer</vt:lpstr>
      <vt:lpstr>Summary</vt:lpstr>
    </vt:vector>
  </TitlesOfParts>
  <Company>SD23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and Asexual Reproduction</dc:title>
  <dc:creator>SD23-User</dc:creator>
  <cp:lastModifiedBy>teacher</cp:lastModifiedBy>
  <cp:revision>66</cp:revision>
  <dcterms:created xsi:type="dcterms:W3CDTF">2008-03-05T20:14:35Z</dcterms:created>
  <dcterms:modified xsi:type="dcterms:W3CDTF">2017-06-01T23:15:29Z</dcterms:modified>
</cp:coreProperties>
</file>